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62" r:id="rId2"/>
    <p:sldId id="265" r:id="rId3"/>
    <p:sldId id="263" r:id="rId4"/>
    <p:sldId id="266" r:id="rId5"/>
    <p:sldId id="267" r:id="rId6"/>
    <p:sldId id="273" r:id="rId7"/>
    <p:sldId id="274" r:id="rId8"/>
    <p:sldId id="275" r:id="rId9"/>
    <p:sldId id="276" r:id="rId10"/>
    <p:sldId id="277" r:id="rId11"/>
    <p:sldId id="269" r:id="rId12"/>
    <p:sldId id="268" r:id="rId13"/>
    <p:sldId id="270" r:id="rId14"/>
    <p:sldId id="271" r:id="rId15"/>
    <p:sldId id="272"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7" r:id="rId44"/>
    <p:sldId id="308" r:id="rId45"/>
    <p:sldId id="309" r:id="rId46"/>
    <p:sldId id="310" r:id="rId47"/>
    <p:sldId id="311" r:id="rId48"/>
    <p:sldId id="312" r:id="rId49"/>
    <p:sldId id="313" r:id="rId50"/>
    <p:sldId id="314" r:id="rId51"/>
    <p:sldId id="305" r:id="rId52"/>
    <p:sldId id="315" r:id="rId53"/>
    <p:sldId id="306"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283" autoAdjust="0"/>
  </p:normalViewPr>
  <p:slideViewPr>
    <p:cSldViewPr snapToGrid="0">
      <p:cViewPr varScale="1">
        <p:scale>
          <a:sx n="108" d="100"/>
          <a:sy n="108" d="100"/>
        </p:scale>
        <p:origin x="22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8D890-C22B-46CC-8C26-35422BEC9A37}" type="datetimeFigureOut">
              <a:rPr lang="es-PE" smtClean="0"/>
              <a:t>25/08/2023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D339EA-75E9-4985-89F9-E06940F51DD4}" type="slidenum">
              <a:rPr lang="es-PE" smtClean="0"/>
              <a:t>‹Nº›</a:t>
            </a:fld>
            <a:endParaRPr lang="es-PE"/>
          </a:p>
        </p:txBody>
      </p:sp>
    </p:spTree>
    <p:extLst>
      <p:ext uri="{BB962C8B-B14F-4D97-AF65-F5344CB8AC3E}">
        <p14:creationId xmlns:p14="http://schemas.microsoft.com/office/powerpoint/2010/main" val="2062738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1E2FE0-8495-91D9-08BC-DD528A7520D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9F17E210-4003-BBB3-6FEB-0ED683467B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F1F006DD-3B74-E85E-5BD5-46B29569D165}"/>
              </a:ext>
            </a:extLst>
          </p:cNvPr>
          <p:cNvSpPr>
            <a:spLocks noGrp="1"/>
          </p:cNvSpPr>
          <p:nvPr>
            <p:ph type="dt" sz="half" idx="10"/>
          </p:nvPr>
        </p:nvSpPr>
        <p:spPr/>
        <p:txBody>
          <a:bodyPr/>
          <a:lstStyle/>
          <a:p>
            <a:fld id="{B5032182-B42E-474E-BE73-59818FBACC2D}" type="datetimeFigureOut">
              <a:rPr lang="es-PE" smtClean="0"/>
              <a:t>25/08/2023</a:t>
            </a:fld>
            <a:endParaRPr lang="es-PE"/>
          </a:p>
        </p:txBody>
      </p:sp>
      <p:sp>
        <p:nvSpPr>
          <p:cNvPr id="5" name="Marcador de pie de página 4">
            <a:extLst>
              <a:ext uri="{FF2B5EF4-FFF2-40B4-BE49-F238E27FC236}">
                <a16:creationId xmlns:a16="http://schemas.microsoft.com/office/drawing/2014/main" id="{7DDA45E4-2F6B-B1B8-5E65-397E26F1393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956BAD11-6D0C-A1C6-FDA0-3B5E4E1DBE07}"/>
              </a:ext>
            </a:extLst>
          </p:cNvPr>
          <p:cNvSpPr>
            <a:spLocks noGrp="1"/>
          </p:cNvSpPr>
          <p:nvPr>
            <p:ph type="sldNum" sz="quarter" idx="12"/>
          </p:nvPr>
        </p:nvSpPr>
        <p:spPr/>
        <p:txBody>
          <a:bodyPr/>
          <a:lstStyle/>
          <a:p>
            <a:fld id="{60F19AF6-D40B-4F32-AD8A-AA3E0C535088}" type="slidenum">
              <a:rPr lang="es-PE" smtClean="0"/>
              <a:t>‹Nº›</a:t>
            </a:fld>
            <a:endParaRPr lang="es-PE"/>
          </a:p>
        </p:txBody>
      </p:sp>
    </p:spTree>
    <p:extLst>
      <p:ext uri="{BB962C8B-B14F-4D97-AF65-F5344CB8AC3E}">
        <p14:creationId xmlns:p14="http://schemas.microsoft.com/office/powerpoint/2010/main" val="2018559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22DCFA-2BAE-9B49-2649-FED2182D13FF}"/>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FA9FA605-407C-6BA9-5A09-BF02B9117CB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239F85A-3E55-817F-1682-D8557014E006}"/>
              </a:ext>
            </a:extLst>
          </p:cNvPr>
          <p:cNvSpPr>
            <a:spLocks noGrp="1"/>
          </p:cNvSpPr>
          <p:nvPr>
            <p:ph type="dt" sz="half" idx="10"/>
          </p:nvPr>
        </p:nvSpPr>
        <p:spPr/>
        <p:txBody>
          <a:bodyPr/>
          <a:lstStyle/>
          <a:p>
            <a:fld id="{B5032182-B42E-474E-BE73-59818FBACC2D}" type="datetimeFigureOut">
              <a:rPr lang="es-PE" smtClean="0"/>
              <a:t>25/08/2023</a:t>
            </a:fld>
            <a:endParaRPr lang="es-PE"/>
          </a:p>
        </p:txBody>
      </p:sp>
      <p:sp>
        <p:nvSpPr>
          <p:cNvPr id="5" name="Marcador de pie de página 4">
            <a:extLst>
              <a:ext uri="{FF2B5EF4-FFF2-40B4-BE49-F238E27FC236}">
                <a16:creationId xmlns:a16="http://schemas.microsoft.com/office/drawing/2014/main" id="{7BB9FB64-2F97-4BC7-6385-2B45B866C80A}"/>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569D89FA-6418-FC15-29E6-431A9091DDA8}"/>
              </a:ext>
            </a:extLst>
          </p:cNvPr>
          <p:cNvSpPr>
            <a:spLocks noGrp="1"/>
          </p:cNvSpPr>
          <p:nvPr>
            <p:ph type="sldNum" sz="quarter" idx="12"/>
          </p:nvPr>
        </p:nvSpPr>
        <p:spPr/>
        <p:txBody>
          <a:bodyPr/>
          <a:lstStyle/>
          <a:p>
            <a:fld id="{60F19AF6-D40B-4F32-AD8A-AA3E0C535088}" type="slidenum">
              <a:rPr lang="es-PE" smtClean="0"/>
              <a:t>‹Nº›</a:t>
            </a:fld>
            <a:endParaRPr lang="es-PE"/>
          </a:p>
        </p:txBody>
      </p:sp>
    </p:spTree>
    <p:extLst>
      <p:ext uri="{BB962C8B-B14F-4D97-AF65-F5344CB8AC3E}">
        <p14:creationId xmlns:p14="http://schemas.microsoft.com/office/powerpoint/2010/main" val="3882337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38EE2AA-9861-EF6A-2D0E-9C33D4456E9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6E85AA8E-FA78-D51E-AC6B-DC37909B858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056ECFCF-2AC1-7365-ECE7-D4ACE1CCE388}"/>
              </a:ext>
            </a:extLst>
          </p:cNvPr>
          <p:cNvSpPr>
            <a:spLocks noGrp="1"/>
          </p:cNvSpPr>
          <p:nvPr>
            <p:ph type="dt" sz="half" idx="10"/>
          </p:nvPr>
        </p:nvSpPr>
        <p:spPr/>
        <p:txBody>
          <a:bodyPr/>
          <a:lstStyle/>
          <a:p>
            <a:fld id="{B5032182-B42E-474E-BE73-59818FBACC2D}" type="datetimeFigureOut">
              <a:rPr lang="es-PE" smtClean="0"/>
              <a:t>25/08/2023</a:t>
            </a:fld>
            <a:endParaRPr lang="es-PE"/>
          </a:p>
        </p:txBody>
      </p:sp>
      <p:sp>
        <p:nvSpPr>
          <p:cNvPr id="5" name="Marcador de pie de página 4">
            <a:extLst>
              <a:ext uri="{FF2B5EF4-FFF2-40B4-BE49-F238E27FC236}">
                <a16:creationId xmlns:a16="http://schemas.microsoft.com/office/drawing/2014/main" id="{EB4CD0D1-100D-E3FA-97F7-CF92F095BC73}"/>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7813265E-F8B1-9D66-AE38-FE6E55FB90E7}"/>
              </a:ext>
            </a:extLst>
          </p:cNvPr>
          <p:cNvSpPr>
            <a:spLocks noGrp="1"/>
          </p:cNvSpPr>
          <p:nvPr>
            <p:ph type="sldNum" sz="quarter" idx="12"/>
          </p:nvPr>
        </p:nvSpPr>
        <p:spPr/>
        <p:txBody>
          <a:bodyPr/>
          <a:lstStyle/>
          <a:p>
            <a:fld id="{60F19AF6-D40B-4F32-AD8A-AA3E0C535088}" type="slidenum">
              <a:rPr lang="es-PE" smtClean="0"/>
              <a:t>‹Nº›</a:t>
            </a:fld>
            <a:endParaRPr lang="es-PE"/>
          </a:p>
        </p:txBody>
      </p:sp>
    </p:spTree>
    <p:extLst>
      <p:ext uri="{BB962C8B-B14F-4D97-AF65-F5344CB8AC3E}">
        <p14:creationId xmlns:p14="http://schemas.microsoft.com/office/powerpoint/2010/main" val="85785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FC8F7F-82A1-F197-1790-AED7106375A0}"/>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14DB7551-EBBF-2FAD-6A67-D3434F63465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2227082-3538-3334-0459-70E8E4214FC7}"/>
              </a:ext>
            </a:extLst>
          </p:cNvPr>
          <p:cNvSpPr>
            <a:spLocks noGrp="1"/>
          </p:cNvSpPr>
          <p:nvPr>
            <p:ph type="dt" sz="half" idx="10"/>
          </p:nvPr>
        </p:nvSpPr>
        <p:spPr/>
        <p:txBody>
          <a:bodyPr/>
          <a:lstStyle/>
          <a:p>
            <a:fld id="{B5032182-B42E-474E-BE73-59818FBACC2D}" type="datetimeFigureOut">
              <a:rPr lang="es-PE" smtClean="0"/>
              <a:t>25/08/2023</a:t>
            </a:fld>
            <a:endParaRPr lang="es-PE"/>
          </a:p>
        </p:txBody>
      </p:sp>
      <p:sp>
        <p:nvSpPr>
          <p:cNvPr id="5" name="Marcador de pie de página 4">
            <a:extLst>
              <a:ext uri="{FF2B5EF4-FFF2-40B4-BE49-F238E27FC236}">
                <a16:creationId xmlns:a16="http://schemas.microsoft.com/office/drawing/2014/main" id="{70A59913-C5BA-3AF2-1358-22C593AFCE9A}"/>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D9CEA07-8161-9B84-A8DD-474712756C0A}"/>
              </a:ext>
            </a:extLst>
          </p:cNvPr>
          <p:cNvSpPr>
            <a:spLocks noGrp="1"/>
          </p:cNvSpPr>
          <p:nvPr>
            <p:ph type="sldNum" sz="quarter" idx="12"/>
          </p:nvPr>
        </p:nvSpPr>
        <p:spPr/>
        <p:txBody>
          <a:bodyPr/>
          <a:lstStyle/>
          <a:p>
            <a:fld id="{60F19AF6-D40B-4F32-AD8A-AA3E0C535088}" type="slidenum">
              <a:rPr lang="es-PE" smtClean="0"/>
              <a:t>‹Nº›</a:t>
            </a:fld>
            <a:endParaRPr lang="es-PE"/>
          </a:p>
        </p:txBody>
      </p:sp>
    </p:spTree>
    <p:extLst>
      <p:ext uri="{BB962C8B-B14F-4D97-AF65-F5344CB8AC3E}">
        <p14:creationId xmlns:p14="http://schemas.microsoft.com/office/powerpoint/2010/main" val="116889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FC471D-9340-F0D2-F015-ABA2047E47D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FB3B8380-2100-D334-F59B-E2DDD6804B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6CE0E79-5B4B-F3BB-73AD-FE0BEEBE7EC8}"/>
              </a:ext>
            </a:extLst>
          </p:cNvPr>
          <p:cNvSpPr>
            <a:spLocks noGrp="1"/>
          </p:cNvSpPr>
          <p:nvPr>
            <p:ph type="dt" sz="half" idx="10"/>
          </p:nvPr>
        </p:nvSpPr>
        <p:spPr/>
        <p:txBody>
          <a:bodyPr/>
          <a:lstStyle/>
          <a:p>
            <a:fld id="{B5032182-B42E-474E-BE73-59818FBACC2D}" type="datetimeFigureOut">
              <a:rPr lang="es-PE" smtClean="0"/>
              <a:t>25/08/2023</a:t>
            </a:fld>
            <a:endParaRPr lang="es-PE"/>
          </a:p>
        </p:txBody>
      </p:sp>
      <p:sp>
        <p:nvSpPr>
          <p:cNvPr id="5" name="Marcador de pie de página 4">
            <a:extLst>
              <a:ext uri="{FF2B5EF4-FFF2-40B4-BE49-F238E27FC236}">
                <a16:creationId xmlns:a16="http://schemas.microsoft.com/office/drawing/2014/main" id="{F7D489EE-42AE-F44F-E68C-228AE189560B}"/>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167E4771-CDA7-E08B-6788-6ED8C60479A8}"/>
              </a:ext>
            </a:extLst>
          </p:cNvPr>
          <p:cNvSpPr>
            <a:spLocks noGrp="1"/>
          </p:cNvSpPr>
          <p:nvPr>
            <p:ph type="sldNum" sz="quarter" idx="12"/>
          </p:nvPr>
        </p:nvSpPr>
        <p:spPr/>
        <p:txBody>
          <a:bodyPr/>
          <a:lstStyle/>
          <a:p>
            <a:fld id="{60F19AF6-D40B-4F32-AD8A-AA3E0C535088}" type="slidenum">
              <a:rPr lang="es-PE" smtClean="0"/>
              <a:t>‹Nº›</a:t>
            </a:fld>
            <a:endParaRPr lang="es-PE"/>
          </a:p>
        </p:txBody>
      </p:sp>
    </p:spTree>
    <p:extLst>
      <p:ext uri="{BB962C8B-B14F-4D97-AF65-F5344CB8AC3E}">
        <p14:creationId xmlns:p14="http://schemas.microsoft.com/office/powerpoint/2010/main" val="3750932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4929C-B287-43F0-A824-7072EF537AD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D64DEA5B-0BBD-492C-DE81-6164F8D84C3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67CF48B2-47A0-123F-992E-EFA01894B6F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1176E00E-270B-4E5C-DAFA-FD92FF0E0C74}"/>
              </a:ext>
            </a:extLst>
          </p:cNvPr>
          <p:cNvSpPr>
            <a:spLocks noGrp="1"/>
          </p:cNvSpPr>
          <p:nvPr>
            <p:ph type="dt" sz="half" idx="10"/>
          </p:nvPr>
        </p:nvSpPr>
        <p:spPr/>
        <p:txBody>
          <a:bodyPr/>
          <a:lstStyle/>
          <a:p>
            <a:fld id="{B5032182-B42E-474E-BE73-59818FBACC2D}" type="datetimeFigureOut">
              <a:rPr lang="es-PE" smtClean="0"/>
              <a:t>25/08/2023</a:t>
            </a:fld>
            <a:endParaRPr lang="es-PE"/>
          </a:p>
        </p:txBody>
      </p:sp>
      <p:sp>
        <p:nvSpPr>
          <p:cNvPr id="6" name="Marcador de pie de página 5">
            <a:extLst>
              <a:ext uri="{FF2B5EF4-FFF2-40B4-BE49-F238E27FC236}">
                <a16:creationId xmlns:a16="http://schemas.microsoft.com/office/drawing/2014/main" id="{0B35481E-7F38-C063-4CE6-D735D6B05917}"/>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189FA423-7F3A-EE30-C953-4BE7E936E9EC}"/>
              </a:ext>
            </a:extLst>
          </p:cNvPr>
          <p:cNvSpPr>
            <a:spLocks noGrp="1"/>
          </p:cNvSpPr>
          <p:nvPr>
            <p:ph type="sldNum" sz="quarter" idx="12"/>
          </p:nvPr>
        </p:nvSpPr>
        <p:spPr/>
        <p:txBody>
          <a:bodyPr/>
          <a:lstStyle/>
          <a:p>
            <a:fld id="{60F19AF6-D40B-4F32-AD8A-AA3E0C535088}" type="slidenum">
              <a:rPr lang="es-PE" smtClean="0"/>
              <a:t>‹Nº›</a:t>
            </a:fld>
            <a:endParaRPr lang="es-PE"/>
          </a:p>
        </p:txBody>
      </p:sp>
    </p:spTree>
    <p:extLst>
      <p:ext uri="{BB962C8B-B14F-4D97-AF65-F5344CB8AC3E}">
        <p14:creationId xmlns:p14="http://schemas.microsoft.com/office/powerpoint/2010/main" val="413970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3F00D-A21C-24FF-10A9-58090A7387E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190EC030-4469-2114-78B5-5F87022A54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15536C6-DCEC-9DBA-47D5-613226D2E3B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EDA32CD3-4D7A-FCD1-3DD8-7AA915551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0CC7D33-F611-1A3A-CA76-A5AD3F6A88A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EC8575DC-C055-C956-8BBE-D594078BAEB3}"/>
              </a:ext>
            </a:extLst>
          </p:cNvPr>
          <p:cNvSpPr>
            <a:spLocks noGrp="1"/>
          </p:cNvSpPr>
          <p:nvPr>
            <p:ph type="dt" sz="half" idx="10"/>
          </p:nvPr>
        </p:nvSpPr>
        <p:spPr/>
        <p:txBody>
          <a:bodyPr/>
          <a:lstStyle/>
          <a:p>
            <a:fld id="{B5032182-B42E-474E-BE73-59818FBACC2D}" type="datetimeFigureOut">
              <a:rPr lang="es-PE" smtClean="0"/>
              <a:t>25/08/2023</a:t>
            </a:fld>
            <a:endParaRPr lang="es-PE"/>
          </a:p>
        </p:txBody>
      </p:sp>
      <p:sp>
        <p:nvSpPr>
          <p:cNvPr id="8" name="Marcador de pie de página 7">
            <a:extLst>
              <a:ext uri="{FF2B5EF4-FFF2-40B4-BE49-F238E27FC236}">
                <a16:creationId xmlns:a16="http://schemas.microsoft.com/office/drawing/2014/main" id="{17F0BD66-2B64-7FCE-03A0-016AF0A1928D}"/>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C657043F-151B-86EB-E3C1-3AD222648CAE}"/>
              </a:ext>
            </a:extLst>
          </p:cNvPr>
          <p:cNvSpPr>
            <a:spLocks noGrp="1"/>
          </p:cNvSpPr>
          <p:nvPr>
            <p:ph type="sldNum" sz="quarter" idx="12"/>
          </p:nvPr>
        </p:nvSpPr>
        <p:spPr/>
        <p:txBody>
          <a:bodyPr/>
          <a:lstStyle/>
          <a:p>
            <a:fld id="{60F19AF6-D40B-4F32-AD8A-AA3E0C535088}" type="slidenum">
              <a:rPr lang="es-PE" smtClean="0"/>
              <a:t>‹Nº›</a:t>
            </a:fld>
            <a:endParaRPr lang="es-PE"/>
          </a:p>
        </p:txBody>
      </p:sp>
    </p:spTree>
    <p:extLst>
      <p:ext uri="{BB962C8B-B14F-4D97-AF65-F5344CB8AC3E}">
        <p14:creationId xmlns:p14="http://schemas.microsoft.com/office/powerpoint/2010/main" val="134259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C79FF1-A796-5B00-6A2D-2E4EE6A65DF5}"/>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60B6DE6B-2D78-7271-C759-373656AC190F}"/>
              </a:ext>
            </a:extLst>
          </p:cNvPr>
          <p:cNvSpPr>
            <a:spLocks noGrp="1"/>
          </p:cNvSpPr>
          <p:nvPr>
            <p:ph type="dt" sz="half" idx="10"/>
          </p:nvPr>
        </p:nvSpPr>
        <p:spPr/>
        <p:txBody>
          <a:bodyPr/>
          <a:lstStyle/>
          <a:p>
            <a:fld id="{B5032182-B42E-474E-BE73-59818FBACC2D}" type="datetimeFigureOut">
              <a:rPr lang="es-PE" smtClean="0"/>
              <a:t>25/08/2023</a:t>
            </a:fld>
            <a:endParaRPr lang="es-PE"/>
          </a:p>
        </p:txBody>
      </p:sp>
      <p:sp>
        <p:nvSpPr>
          <p:cNvPr id="4" name="Marcador de pie de página 3">
            <a:extLst>
              <a:ext uri="{FF2B5EF4-FFF2-40B4-BE49-F238E27FC236}">
                <a16:creationId xmlns:a16="http://schemas.microsoft.com/office/drawing/2014/main" id="{0787EC68-A01D-70F1-2A1D-CCC0124914F3}"/>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5189CAC9-218E-0F7A-248C-C7021396FF3C}"/>
              </a:ext>
            </a:extLst>
          </p:cNvPr>
          <p:cNvSpPr>
            <a:spLocks noGrp="1"/>
          </p:cNvSpPr>
          <p:nvPr>
            <p:ph type="sldNum" sz="quarter" idx="12"/>
          </p:nvPr>
        </p:nvSpPr>
        <p:spPr/>
        <p:txBody>
          <a:bodyPr/>
          <a:lstStyle/>
          <a:p>
            <a:fld id="{60F19AF6-D40B-4F32-AD8A-AA3E0C535088}" type="slidenum">
              <a:rPr lang="es-PE" smtClean="0"/>
              <a:t>‹Nº›</a:t>
            </a:fld>
            <a:endParaRPr lang="es-PE"/>
          </a:p>
        </p:txBody>
      </p:sp>
    </p:spTree>
    <p:extLst>
      <p:ext uri="{BB962C8B-B14F-4D97-AF65-F5344CB8AC3E}">
        <p14:creationId xmlns:p14="http://schemas.microsoft.com/office/powerpoint/2010/main" val="2270107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4900A9D-D76A-9D5B-A12E-9E75C6325066}"/>
              </a:ext>
            </a:extLst>
          </p:cNvPr>
          <p:cNvSpPr>
            <a:spLocks noGrp="1"/>
          </p:cNvSpPr>
          <p:nvPr>
            <p:ph type="dt" sz="half" idx="10"/>
          </p:nvPr>
        </p:nvSpPr>
        <p:spPr/>
        <p:txBody>
          <a:bodyPr/>
          <a:lstStyle/>
          <a:p>
            <a:fld id="{B5032182-B42E-474E-BE73-59818FBACC2D}" type="datetimeFigureOut">
              <a:rPr lang="es-PE" smtClean="0"/>
              <a:t>25/08/2023</a:t>
            </a:fld>
            <a:endParaRPr lang="es-PE"/>
          </a:p>
        </p:txBody>
      </p:sp>
      <p:sp>
        <p:nvSpPr>
          <p:cNvPr id="3" name="Marcador de pie de página 2">
            <a:extLst>
              <a:ext uri="{FF2B5EF4-FFF2-40B4-BE49-F238E27FC236}">
                <a16:creationId xmlns:a16="http://schemas.microsoft.com/office/drawing/2014/main" id="{2C9D821F-6E04-6CB6-6FC2-15995CDABCF8}"/>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C76F8D96-7F66-4659-578F-FC862E989632}"/>
              </a:ext>
            </a:extLst>
          </p:cNvPr>
          <p:cNvSpPr>
            <a:spLocks noGrp="1"/>
          </p:cNvSpPr>
          <p:nvPr>
            <p:ph type="sldNum" sz="quarter" idx="12"/>
          </p:nvPr>
        </p:nvSpPr>
        <p:spPr/>
        <p:txBody>
          <a:bodyPr/>
          <a:lstStyle/>
          <a:p>
            <a:fld id="{60F19AF6-D40B-4F32-AD8A-AA3E0C535088}" type="slidenum">
              <a:rPr lang="es-PE" smtClean="0"/>
              <a:t>‹Nº›</a:t>
            </a:fld>
            <a:endParaRPr lang="es-PE"/>
          </a:p>
        </p:txBody>
      </p:sp>
    </p:spTree>
    <p:extLst>
      <p:ext uri="{BB962C8B-B14F-4D97-AF65-F5344CB8AC3E}">
        <p14:creationId xmlns:p14="http://schemas.microsoft.com/office/powerpoint/2010/main" val="135664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72AF0D-2B5B-386D-42EF-B659DEF519C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1032CF1E-F762-6107-B2BD-FE17CE0976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0F5B2C06-76F4-5416-0327-D9FE6CEE2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7AFA250-8727-2ECE-1F6E-CEFD9A47DDA4}"/>
              </a:ext>
            </a:extLst>
          </p:cNvPr>
          <p:cNvSpPr>
            <a:spLocks noGrp="1"/>
          </p:cNvSpPr>
          <p:nvPr>
            <p:ph type="dt" sz="half" idx="10"/>
          </p:nvPr>
        </p:nvSpPr>
        <p:spPr/>
        <p:txBody>
          <a:bodyPr/>
          <a:lstStyle/>
          <a:p>
            <a:fld id="{B5032182-B42E-474E-BE73-59818FBACC2D}" type="datetimeFigureOut">
              <a:rPr lang="es-PE" smtClean="0"/>
              <a:t>25/08/2023</a:t>
            </a:fld>
            <a:endParaRPr lang="es-PE"/>
          </a:p>
        </p:txBody>
      </p:sp>
      <p:sp>
        <p:nvSpPr>
          <p:cNvPr id="6" name="Marcador de pie de página 5">
            <a:extLst>
              <a:ext uri="{FF2B5EF4-FFF2-40B4-BE49-F238E27FC236}">
                <a16:creationId xmlns:a16="http://schemas.microsoft.com/office/drawing/2014/main" id="{CF82E364-A773-E120-70BE-D0F1D37F8AA8}"/>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23CEDE4C-6BBA-329F-C58C-2CBDB66D4237}"/>
              </a:ext>
            </a:extLst>
          </p:cNvPr>
          <p:cNvSpPr>
            <a:spLocks noGrp="1"/>
          </p:cNvSpPr>
          <p:nvPr>
            <p:ph type="sldNum" sz="quarter" idx="12"/>
          </p:nvPr>
        </p:nvSpPr>
        <p:spPr/>
        <p:txBody>
          <a:bodyPr/>
          <a:lstStyle/>
          <a:p>
            <a:fld id="{60F19AF6-D40B-4F32-AD8A-AA3E0C535088}" type="slidenum">
              <a:rPr lang="es-PE" smtClean="0"/>
              <a:t>‹Nº›</a:t>
            </a:fld>
            <a:endParaRPr lang="es-PE"/>
          </a:p>
        </p:txBody>
      </p:sp>
    </p:spTree>
    <p:extLst>
      <p:ext uri="{BB962C8B-B14F-4D97-AF65-F5344CB8AC3E}">
        <p14:creationId xmlns:p14="http://schemas.microsoft.com/office/powerpoint/2010/main" val="55179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D697E8-6C69-D0AB-32E5-89278C5DD0D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804D7B0A-295B-6851-4AE9-BED0DD5FD6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60E910E9-481E-C826-AD4B-960D35E3B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2BFB485-761B-2B81-F0BF-C80D59DFDA08}"/>
              </a:ext>
            </a:extLst>
          </p:cNvPr>
          <p:cNvSpPr>
            <a:spLocks noGrp="1"/>
          </p:cNvSpPr>
          <p:nvPr>
            <p:ph type="dt" sz="half" idx="10"/>
          </p:nvPr>
        </p:nvSpPr>
        <p:spPr/>
        <p:txBody>
          <a:bodyPr/>
          <a:lstStyle/>
          <a:p>
            <a:fld id="{B5032182-B42E-474E-BE73-59818FBACC2D}" type="datetimeFigureOut">
              <a:rPr lang="es-PE" smtClean="0"/>
              <a:t>25/08/2023</a:t>
            </a:fld>
            <a:endParaRPr lang="es-PE"/>
          </a:p>
        </p:txBody>
      </p:sp>
      <p:sp>
        <p:nvSpPr>
          <p:cNvPr id="6" name="Marcador de pie de página 5">
            <a:extLst>
              <a:ext uri="{FF2B5EF4-FFF2-40B4-BE49-F238E27FC236}">
                <a16:creationId xmlns:a16="http://schemas.microsoft.com/office/drawing/2014/main" id="{E99E261B-1C6A-172A-2CDA-8F172D9F9227}"/>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394F80A4-6D97-31F5-6A17-070631CAE8E8}"/>
              </a:ext>
            </a:extLst>
          </p:cNvPr>
          <p:cNvSpPr>
            <a:spLocks noGrp="1"/>
          </p:cNvSpPr>
          <p:nvPr>
            <p:ph type="sldNum" sz="quarter" idx="12"/>
          </p:nvPr>
        </p:nvSpPr>
        <p:spPr/>
        <p:txBody>
          <a:bodyPr/>
          <a:lstStyle/>
          <a:p>
            <a:fld id="{60F19AF6-D40B-4F32-AD8A-AA3E0C535088}" type="slidenum">
              <a:rPr lang="es-PE" smtClean="0"/>
              <a:t>‹Nº›</a:t>
            </a:fld>
            <a:endParaRPr lang="es-PE"/>
          </a:p>
        </p:txBody>
      </p:sp>
    </p:spTree>
    <p:extLst>
      <p:ext uri="{BB962C8B-B14F-4D97-AF65-F5344CB8AC3E}">
        <p14:creationId xmlns:p14="http://schemas.microsoft.com/office/powerpoint/2010/main" val="3245550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2BAF1BA-A24A-DF08-66BD-2E62BBCC36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CF17018C-A88F-750F-766E-DEE022247E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68B7C648-9F59-E2C2-F229-CAB00E95C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32182-B42E-474E-BE73-59818FBACC2D}" type="datetimeFigureOut">
              <a:rPr lang="es-PE" smtClean="0"/>
              <a:t>25/08/2023</a:t>
            </a:fld>
            <a:endParaRPr lang="es-PE"/>
          </a:p>
        </p:txBody>
      </p:sp>
      <p:sp>
        <p:nvSpPr>
          <p:cNvPr id="5" name="Marcador de pie de página 4">
            <a:extLst>
              <a:ext uri="{FF2B5EF4-FFF2-40B4-BE49-F238E27FC236}">
                <a16:creationId xmlns:a16="http://schemas.microsoft.com/office/drawing/2014/main" id="{BBA98C3D-A303-D677-EF4D-58D1D2F4EE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C5EF8703-E3F7-2697-183C-E4EE6C5B06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19AF6-D40B-4F32-AD8A-AA3E0C535088}" type="slidenum">
              <a:rPr lang="es-PE" smtClean="0"/>
              <a:t>‹Nº›</a:t>
            </a:fld>
            <a:endParaRPr lang="es-PE"/>
          </a:p>
        </p:txBody>
      </p:sp>
    </p:spTree>
    <p:extLst>
      <p:ext uri="{BB962C8B-B14F-4D97-AF65-F5344CB8AC3E}">
        <p14:creationId xmlns:p14="http://schemas.microsoft.com/office/powerpoint/2010/main" val="446422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www.educacionit.com/"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144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ángulo 1"/>
          <p:cNvSpPr/>
          <p:nvPr/>
        </p:nvSpPr>
        <p:spPr>
          <a:xfrm>
            <a:off x="0" y="5891"/>
            <a:ext cx="12192000" cy="21236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s-PE" sz="2400" b="1" dirty="0">
                <a:solidFill>
                  <a:schemeClr val="tx1"/>
                </a:solidFill>
                <a:latin typeface="Roboto" pitchFamily="2" charset="0"/>
                <a:ea typeface="+mj-ea"/>
                <a:cs typeface="+mj-cs"/>
              </a:rPr>
              <a:t>SQL AZURE</a:t>
            </a:r>
          </a:p>
          <a:p>
            <a:pPr algn="ctr"/>
            <a:endParaRPr lang="es-PE" sz="1200" b="1" dirty="0">
              <a:solidFill>
                <a:schemeClr val="tx1"/>
              </a:solidFill>
              <a:latin typeface="Roboto" pitchFamily="2" charset="0"/>
              <a:ea typeface="+mj-ea"/>
              <a:cs typeface="+mj-cs"/>
            </a:endParaRPr>
          </a:p>
          <a:p>
            <a:pPr marL="342900" indent="-342900">
              <a:buFont typeface="Wingdings" panose="05000000000000000000" pitchFamily="2" charset="2"/>
              <a:buChar char="ü"/>
            </a:pPr>
            <a:r>
              <a:rPr lang="es-PE" sz="2400" b="1" dirty="0">
                <a:solidFill>
                  <a:schemeClr val="tx1"/>
                </a:solidFill>
                <a:latin typeface="Roboto" pitchFamily="2" charset="0"/>
                <a:ea typeface="+mj-ea"/>
                <a:cs typeface="+mj-cs"/>
              </a:rPr>
              <a:t>Es una versión de SQL Server en la nube, que permite pagar mensualmente por el servicio sin la necesidad de mantener un servidor físico (On Premise). La empresa paga solo por el servicio, y el servicio es manejado a través de torres de servidores en distintos lugares en el mundo.</a:t>
            </a:r>
          </a:p>
        </p:txBody>
      </p:sp>
      <p:pic>
        <p:nvPicPr>
          <p:cNvPr id="4" name="Imagen 3"/>
          <p:cNvPicPr>
            <a:picLocks noChangeAspect="1"/>
          </p:cNvPicPr>
          <p:nvPr/>
        </p:nvPicPr>
        <p:blipFill>
          <a:blip r:embed="rId2"/>
          <a:stretch>
            <a:fillRect/>
          </a:stretch>
        </p:blipFill>
        <p:spPr>
          <a:xfrm>
            <a:off x="7547964" y="2373338"/>
            <a:ext cx="4633021" cy="2452776"/>
          </a:xfrm>
          <a:prstGeom prst="rect">
            <a:avLst/>
          </a:prstGeom>
        </p:spPr>
      </p:pic>
      <p:sp>
        <p:nvSpPr>
          <p:cNvPr id="6" name="CuadroTexto 5">
            <a:extLst>
              <a:ext uri="{FF2B5EF4-FFF2-40B4-BE49-F238E27FC236}">
                <a16:creationId xmlns:a16="http://schemas.microsoft.com/office/drawing/2014/main" id="{1A12DBD4-40B9-4A17-3D12-0833B43AD0BA}"/>
              </a:ext>
            </a:extLst>
          </p:cNvPr>
          <p:cNvSpPr txBox="1"/>
          <p:nvPr/>
        </p:nvSpPr>
        <p:spPr>
          <a:xfrm>
            <a:off x="8786" y="4914889"/>
            <a:ext cx="7867835"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s-PE"/>
            </a:defPPr>
            <a:lvl1pPr algn="ctr">
              <a:defRPr sz="2400" b="1">
                <a:latin typeface="Roboto" pitchFamily="2"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just"/>
            <a:r>
              <a:rPr lang="es-PE" dirty="0"/>
              <a:t>Con SQL Azure no es necesario instalar, mantener o actualizar un servidor físico; a pesar que este servicio depende de aspectos relacionados a problemas de seguridad con respecto a su presencia fuera de la empresa y a la disponibilidad de conexión a Internet.</a:t>
            </a:r>
          </a:p>
        </p:txBody>
      </p:sp>
    </p:spTree>
    <p:extLst>
      <p:ext uri="{BB962C8B-B14F-4D97-AF65-F5344CB8AC3E}">
        <p14:creationId xmlns:p14="http://schemas.microsoft.com/office/powerpoint/2010/main" val="3128478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97652" y="261684"/>
            <a:ext cx="11949343" cy="35148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solidFill>
                <a:latin typeface="Roboto" pitchFamily="2" charset="0"/>
                <a:ea typeface="Roboto" pitchFamily="2" charset="0"/>
              </a:rPr>
              <a:t>TEMA 2</a:t>
            </a:r>
            <a:br>
              <a:rPr lang="es-PE" b="1" dirty="0">
                <a:solidFill>
                  <a:schemeClr val="bg1"/>
                </a:solidFill>
                <a:latin typeface="Roboto" pitchFamily="2" charset="0"/>
                <a:ea typeface="Roboto" pitchFamily="2" charset="0"/>
              </a:rPr>
            </a:br>
            <a:endParaRPr lang="es-PE" sz="1200" b="1" dirty="0">
              <a:solidFill>
                <a:schemeClr val="bg1"/>
              </a:solidFill>
              <a:latin typeface="Roboto" pitchFamily="2" charset="0"/>
              <a:ea typeface="Roboto" pitchFamily="2" charset="0"/>
            </a:endParaRPr>
          </a:p>
          <a:p>
            <a:pPr algn="ctr"/>
            <a:r>
              <a:rPr lang="es-PE" sz="6600" b="1" dirty="0">
                <a:solidFill>
                  <a:schemeClr val="bg1"/>
                </a:solidFill>
                <a:latin typeface="Roboto" pitchFamily="2" charset="0"/>
              </a:rPr>
              <a:t>¿PARA QUE SIRVE SQL SERVER?</a:t>
            </a:r>
            <a:endParaRPr lang="es-ES" sz="6600" dirty="0">
              <a:solidFill>
                <a:schemeClr val="bg1"/>
              </a:solidFill>
            </a:endParaRPr>
          </a:p>
        </p:txBody>
      </p:sp>
    </p:spTree>
    <p:extLst>
      <p:ext uri="{BB962C8B-B14F-4D97-AF65-F5344CB8AC3E}">
        <p14:creationId xmlns:p14="http://schemas.microsoft.com/office/powerpoint/2010/main" val="4284325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363985" y="695033"/>
            <a:ext cx="11487705" cy="1661993"/>
          </a:xfrm>
          <a:prstGeom prst="rect">
            <a:avLst/>
          </a:prstGeom>
        </p:spPr>
        <p:txBody>
          <a:bodyPr wrap="square">
            <a:spAutoFit/>
          </a:bodyPr>
          <a:lstStyle/>
          <a:p>
            <a:pPr marL="742950" indent="-742950">
              <a:buFont typeface="Wingdings" panose="05000000000000000000" pitchFamily="2" charset="2"/>
              <a:buChar char="ü"/>
            </a:pPr>
            <a:r>
              <a:rPr lang="es-PE" sz="3400" b="1" dirty="0">
                <a:solidFill>
                  <a:schemeClr val="bg1"/>
                </a:solidFill>
                <a:latin typeface="Roboto" pitchFamily="2" charset="0"/>
                <a:ea typeface="+mj-ea"/>
                <a:cs typeface="+mj-cs"/>
              </a:rPr>
              <a:t>Sirve para utilizar, manipular y recuperar datos (DML).</a:t>
            </a:r>
          </a:p>
          <a:p>
            <a:pPr marL="742950" indent="-742950">
              <a:buFont typeface="Wingdings" panose="05000000000000000000" pitchFamily="2" charset="2"/>
              <a:buChar char="ü"/>
            </a:pPr>
            <a:endParaRPr lang="es-PE" sz="3400" b="1" dirty="0">
              <a:solidFill>
                <a:schemeClr val="bg1"/>
              </a:solidFill>
              <a:latin typeface="Roboto" pitchFamily="2" charset="0"/>
              <a:ea typeface="+mj-ea"/>
              <a:cs typeface="+mj-cs"/>
            </a:endParaRPr>
          </a:p>
          <a:p>
            <a:pPr marL="742950" indent="-742950">
              <a:buFont typeface="Wingdings" panose="05000000000000000000" pitchFamily="2" charset="2"/>
              <a:buChar char="ü"/>
            </a:pPr>
            <a:r>
              <a:rPr lang="es-PE" sz="3400" b="1" dirty="0">
                <a:solidFill>
                  <a:schemeClr val="bg1"/>
                </a:solidFill>
                <a:latin typeface="Roboto" pitchFamily="2" charset="0"/>
                <a:ea typeface="+mj-ea"/>
                <a:cs typeface="+mj-cs"/>
              </a:rPr>
              <a:t>Crear tablas y definir relaciones entre ellas (DDL).</a:t>
            </a:r>
          </a:p>
        </p:txBody>
      </p:sp>
      <p:pic>
        <p:nvPicPr>
          <p:cNvPr id="4" name="Imagen 3"/>
          <p:cNvPicPr>
            <a:picLocks noChangeAspect="1"/>
          </p:cNvPicPr>
          <p:nvPr/>
        </p:nvPicPr>
        <p:blipFill>
          <a:blip r:embed="rId2"/>
          <a:stretch>
            <a:fillRect/>
          </a:stretch>
        </p:blipFill>
        <p:spPr>
          <a:xfrm>
            <a:off x="7541218" y="2743203"/>
            <a:ext cx="4641753" cy="2707689"/>
          </a:xfrm>
          <a:prstGeom prst="rect">
            <a:avLst/>
          </a:prstGeom>
        </p:spPr>
      </p:pic>
    </p:spTree>
    <p:extLst>
      <p:ext uri="{BB962C8B-B14F-4D97-AF65-F5344CB8AC3E}">
        <p14:creationId xmlns:p14="http://schemas.microsoft.com/office/powerpoint/2010/main" val="197448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227128" y="677506"/>
            <a:ext cx="11859337" cy="923330"/>
          </a:xfrm>
          <a:prstGeom prst="rect">
            <a:avLst/>
          </a:prstGeom>
        </p:spPr>
        <p:txBody>
          <a:bodyPr wrap="none">
            <a:spAutoFit/>
          </a:bodyPr>
          <a:lstStyle/>
          <a:p>
            <a:r>
              <a:rPr lang="es-PE" sz="5400" b="1" dirty="0">
                <a:solidFill>
                  <a:schemeClr val="bg1"/>
                </a:solidFill>
                <a:latin typeface="Roboto" pitchFamily="2" charset="0"/>
              </a:rPr>
              <a:t>DML (Data Manipulation Language)</a:t>
            </a:r>
          </a:p>
        </p:txBody>
      </p:sp>
      <p:sp>
        <p:nvSpPr>
          <p:cNvPr id="5" name="Rectángulo 4"/>
          <p:cNvSpPr/>
          <p:nvPr/>
        </p:nvSpPr>
        <p:spPr>
          <a:xfrm>
            <a:off x="1437338" y="1471144"/>
            <a:ext cx="9565439" cy="769441"/>
          </a:xfrm>
          <a:prstGeom prst="rect">
            <a:avLst/>
          </a:prstGeom>
        </p:spPr>
        <p:txBody>
          <a:bodyPr wrap="none">
            <a:spAutoFit/>
          </a:bodyPr>
          <a:lstStyle/>
          <a:p>
            <a:r>
              <a:rPr lang="es-PE" sz="4400" b="1" dirty="0">
                <a:solidFill>
                  <a:schemeClr val="bg1"/>
                </a:solidFill>
                <a:latin typeface="Roboto" pitchFamily="2" charset="0"/>
              </a:rPr>
              <a:t>Lenguaje de manipulación de datos</a:t>
            </a:r>
          </a:p>
        </p:txBody>
      </p:sp>
      <p:grpSp>
        <p:nvGrpSpPr>
          <p:cNvPr id="7" name="Grupo 6">
            <a:extLst>
              <a:ext uri="{FF2B5EF4-FFF2-40B4-BE49-F238E27FC236}">
                <a16:creationId xmlns:a16="http://schemas.microsoft.com/office/drawing/2014/main" id="{29CB36BD-CCE6-ED05-D913-C4A84C7E82A3}"/>
              </a:ext>
            </a:extLst>
          </p:cNvPr>
          <p:cNvGrpSpPr/>
          <p:nvPr/>
        </p:nvGrpSpPr>
        <p:grpSpPr>
          <a:xfrm>
            <a:off x="322558" y="2258341"/>
            <a:ext cx="11662295" cy="4462056"/>
            <a:chOff x="349192" y="2258341"/>
            <a:chExt cx="11662295" cy="4462056"/>
          </a:xfrm>
        </p:grpSpPr>
        <p:sp>
          <p:nvSpPr>
            <p:cNvPr id="4" name="Rectángulo 3"/>
            <p:cNvSpPr/>
            <p:nvPr/>
          </p:nvSpPr>
          <p:spPr>
            <a:xfrm>
              <a:off x="5132717" y="3150541"/>
              <a:ext cx="6878770"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PE" sz="2800" b="1" dirty="0">
                  <a:solidFill>
                    <a:schemeClr val="tx1"/>
                  </a:solidFill>
                  <a:latin typeface="Roboto" pitchFamily="2" charset="0"/>
                  <a:ea typeface="+mj-ea"/>
                  <a:cs typeface="+mj-cs"/>
                </a:rPr>
                <a:t>Es un lenguaje proporcionado por los sistemas gestores de bases de datos, que permite a los usuarios de la misma llevar a cabo las tareas de consulta o modificación de los datos contenidos en las Bases de Datos.</a:t>
              </a:r>
            </a:p>
          </p:txBody>
        </p:sp>
        <p:pic>
          <p:nvPicPr>
            <p:cNvPr id="6" name="Imagen 5"/>
            <p:cNvPicPr>
              <a:picLocks noChangeAspect="1"/>
            </p:cNvPicPr>
            <p:nvPr/>
          </p:nvPicPr>
          <p:blipFill>
            <a:blip r:embed="rId2"/>
            <a:stretch>
              <a:fillRect/>
            </a:stretch>
          </p:blipFill>
          <p:spPr>
            <a:xfrm>
              <a:off x="349192" y="2258341"/>
              <a:ext cx="4770493" cy="4462056"/>
            </a:xfrm>
            <a:prstGeom prst="rect">
              <a:avLst/>
            </a:prstGeom>
          </p:spPr>
        </p:pic>
      </p:grpSp>
    </p:spTree>
    <p:extLst>
      <p:ext uri="{BB962C8B-B14F-4D97-AF65-F5344CB8AC3E}">
        <p14:creationId xmlns:p14="http://schemas.microsoft.com/office/powerpoint/2010/main" val="1111274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1390276" y="565166"/>
            <a:ext cx="10607391" cy="923330"/>
          </a:xfrm>
          <a:prstGeom prst="rect">
            <a:avLst/>
          </a:prstGeom>
        </p:spPr>
        <p:txBody>
          <a:bodyPr wrap="none">
            <a:spAutoFit/>
          </a:bodyPr>
          <a:lstStyle/>
          <a:p>
            <a:r>
              <a:rPr lang="es-PE" sz="5400" b="1" dirty="0">
                <a:solidFill>
                  <a:schemeClr val="bg1"/>
                </a:solidFill>
                <a:latin typeface="Roboto" pitchFamily="2" charset="0"/>
              </a:rPr>
              <a:t>DDL (Data Definition Language)</a:t>
            </a:r>
          </a:p>
        </p:txBody>
      </p:sp>
      <p:sp>
        <p:nvSpPr>
          <p:cNvPr id="4" name="Rectángulo 3"/>
          <p:cNvSpPr/>
          <p:nvPr/>
        </p:nvSpPr>
        <p:spPr>
          <a:xfrm>
            <a:off x="2038346" y="1375870"/>
            <a:ext cx="8622873" cy="769441"/>
          </a:xfrm>
          <a:prstGeom prst="rect">
            <a:avLst/>
          </a:prstGeom>
        </p:spPr>
        <p:txBody>
          <a:bodyPr wrap="none">
            <a:spAutoFit/>
          </a:bodyPr>
          <a:lstStyle/>
          <a:p>
            <a:r>
              <a:rPr lang="es-PE" sz="4400" b="1" dirty="0">
                <a:solidFill>
                  <a:schemeClr val="bg1"/>
                </a:solidFill>
                <a:latin typeface="Roboto" pitchFamily="2" charset="0"/>
              </a:rPr>
              <a:t>Lenguaje de definición de datos</a:t>
            </a:r>
          </a:p>
        </p:txBody>
      </p:sp>
      <p:grpSp>
        <p:nvGrpSpPr>
          <p:cNvPr id="9" name="Grupo 8">
            <a:extLst>
              <a:ext uri="{FF2B5EF4-FFF2-40B4-BE49-F238E27FC236}">
                <a16:creationId xmlns:a16="http://schemas.microsoft.com/office/drawing/2014/main" id="{6578CC15-E3FA-CBB8-CCF2-6834B916ACB9}"/>
              </a:ext>
            </a:extLst>
          </p:cNvPr>
          <p:cNvGrpSpPr/>
          <p:nvPr/>
        </p:nvGrpSpPr>
        <p:grpSpPr>
          <a:xfrm>
            <a:off x="131742" y="2370341"/>
            <a:ext cx="11919417" cy="4190261"/>
            <a:chOff x="131742" y="2334831"/>
            <a:chExt cx="11919417" cy="4190261"/>
          </a:xfrm>
        </p:grpSpPr>
        <p:sp>
          <p:nvSpPr>
            <p:cNvPr id="5" name="Rectángulo 4"/>
            <p:cNvSpPr/>
            <p:nvPr/>
          </p:nvSpPr>
          <p:spPr>
            <a:xfrm>
              <a:off x="131742" y="2656711"/>
              <a:ext cx="5842932" cy="2800767"/>
            </a:xfrm>
            <a:prstGeom prst="rect">
              <a:avLst/>
            </a:prstGeom>
            <a:ln w="28575"/>
          </p:spPr>
          <p:style>
            <a:lnRef idx="2">
              <a:schemeClr val="dk1"/>
            </a:lnRef>
            <a:fillRef idx="1">
              <a:schemeClr val="lt1"/>
            </a:fillRef>
            <a:effectRef idx="0">
              <a:schemeClr val="dk1"/>
            </a:effectRef>
            <a:fontRef idx="minor">
              <a:schemeClr val="dk1"/>
            </a:fontRef>
          </p:style>
          <p:txBody>
            <a:bodyPr wrap="square">
              <a:spAutoFit/>
            </a:bodyPr>
            <a:lstStyle/>
            <a:p>
              <a:pPr algn="just"/>
              <a:r>
                <a:rPr lang="es-PE" sz="4400" b="1" dirty="0">
                  <a:solidFill>
                    <a:schemeClr val="tx1"/>
                  </a:solidFill>
                  <a:latin typeface="Roboto" pitchFamily="2" charset="0"/>
                  <a:ea typeface="+mj-ea"/>
                  <a:cs typeface="+mj-cs"/>
                </a:rPr>
                <a:t>Es un lenguaje de programación para definir estructura de datos. </a:t>
              </a:r>
            </a:p>
          </p:txBody>
        </p:sp>
        <p:pic>
          <p:nvPicPr>
            <p:cNvPr id="6" name="Imagen 5"/>
            <p:cNvPicPr>
              <a:picLocks noChangeAspect="1"/>
            </p:cNvPicPr>
            <p:nvPr/>
          </p:nvPicPr>
          <p:blipFill>
            <a:blip r:embed="rId2"/>
            <a:stretch>
              <a:fillRect/>
            </a:stretch>
          </p:blipFill>
          <p:spPr>
            <a:xfrm>
              <a:off x="6010526" y="2334831"/>
              <a:ext cx="6040633" cy="41902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1199845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62141" y="90366"/>
            <a:ext cx="12020365" cy="25818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solidFill>
                <a:latin typeface="Roboto" pitchFamily="2" charset="0"/>
                <a:ea typeface="Roboto" pitchFamily="2" charset="0"/>
              </a:rPr>
              <a:t>TEMA 3</a:t>
            </a:r>
          </a:p>
          <a:p>
            <a:pPr algn="just"/>
            <a:r>
              <a:rPr lang="es-PE" sz="7200" b="1" dirty="0">
                <a:solidFill>
                  <a:schemeClr val="bg1"/>
                </a:solidFill>
                <a:latin typeface="Roboto" pitchFamily="2" charset="0"/>
              </a:rPr>
              <a:t>¿</a:t>
            </a:r>
            <a:r>
              <a:rPr lang="es-PE" sz="6000" b="1" dirty="0">
                <a:solidFill>
                  <a:schemeClr val="bg1"/>
                </a:solidFill>
                <a:latin typeface="Roboto" pitchFamily="2" charset="0"/>
              </a:rPr>
              <a:t>Cuales son los objetivos de SQL Server en el mercado laboral?</a:t>
            </a:r>
            <a:endParaRPr lang="es-ES" sz="7200" dirty="0">
              <a:solidFill>
                <a:schemeClr val="bg1"/>
              </a:solidFill>
            </a:endParaRPr>
          </a:p>
        </p:txBody>
      </p:sp>
    </p:spTree>
    <p:extLst>
      <p:ext uri="{BB962C8B-B14F-4D97-AF65-F5344CB8AC3E}">
        <p14:creationId xmlns:p14="http://schemas.microsoft.com/office/powerpoint/2010/main" val="613413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158652" y="581219"/>
            <a:ext cx="11861713" cy="1200329"/>
          </a:xfrm>
          <a:prstGeom prst="rect">
            <a:avLst/>
          </a:prstGeom>
        </p:spPr>
        <p:txBody>
          <a:bodyPr wrap="square">
            <a:spAutoFit/>
          </a:bodyPr>
          <a:lstStyle/>
          <a:p>
            <a:pPr marL="571500" indent="-571500">
              <a:buFont typeface="Wingdings" panose="05000000000000000000" pitchFamily="2" charset="2"/>
              <a:buChar char="ü"/>
            </a:pPr>
            <a:r>
              <a:rPr lang="es-PE" sz="3600" b="1" dirty="0">
                <a:solidFill>
                  <a:schemeClr val="bg1"/>
                </a:solidFill>
                <a:latin typeface="Roboto" pitchFamily="2" charset="0"/>
                <a:ea typeface="+mj-ea"/>
                <a:cs typeface="+mj-cs"/>
              </a:rPr>
              <a:t>Las tecnologías más demandadas en el mercado IT según la Bolsa de Trabajo de EducacionIT.</a:t>
            </a:r>
          </a:p>
        </p:txBody>
      </p:sp>
      <p:pic>
        <p:nvPicPr>
          <p:cNvPr id="14338" name="Picture 2" descr="PANTAL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70" y="1781547"/>
            <a:ext cx="9889877" cy="397141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02893" y="5752963"/>
            <a:ext cx="11573230" cy="954107"/>
          </a:xfrm>
          <a:prstGeom prst="rect">
            <a:avLst/>
          </a:prstGeom>
        </p:spPr>
        <p:txBody>
          <a:bodyPr wrap="square">
            <a:spAutoFit/>
          </a:bodyPr>
          <a:lstStyle/>
          <a:p>
            <a:pPr algn="ctr"/>
            <a:r>
              <a:rPr lang="es-PE" sz="2800" b="1" dirty="0">
                <a:solidFill>
                  <a:schemeClr val="bg1"/>
                </a:solidFill>
                <a:latin typeface="Roboto" pitchFamily="2" charset="0"/>
              </a:rPr>
              <a:t>Las estadísticas se actualizan constantemente lo que te permitiría conocer las últimas tendencias en puestos y tecnologías según el área.</a:t>
            </a:r>
          </a:p>
        </p:txBody>
      </p:sp>
    </p:spTree>
    <p:extLst>
      <p:ext uri="{BB962C8B-B14F-4D97-AF65-F5344CB8AC3E}">
        <p14:creationId xmlns:p14="http://schemas.microsoft.com/office/powerpoint/2010/main" val="1243339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46537" y="1242203"/>
            <a:ext cx="11942707" cy="52917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ángulo 2"/>
          <p:cNvSpPr/>
          <p:nvPr/>
        </p:nvSpPr>
        <p:spPr>
          <a:xfrm>
            <a:off x="4867642" y="547530"/>
            <a:ext cx="2685351" cy="6463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r>
              <a:rPr lang="es-PE" sz="3600" b="1" i="1" dirty="0">
                <a:solidFill>
                  <a:schemeClr val="bg1"/>
                </a:solidFill>
                <a:latin typeface="Lato"/>
                <a:hlinkClick r:id="rId3"/>
              </a:rPr>
              <a:t>Educación IT</a:t>
            </a:r>
            <a:endParaRPr lang="es-PE" sz="3600" b="1" dirty="0">
              <a:solidFill>
                <a:schemeClr val="bg1"/>
              </a:solidFill>
            </a:endParaRPr>
          </a:p>
        </p:txBody>
      </p:sp>
    </p:spTree>
    <p:extLst>
      <p:ext uri="{BB962C8B-B14F-4D97-AF65-F5344CB8AC3E}">
        <p14:creationId xmlns:p14="http://schemas.microsoft.com/office/powerpoint/2010/main" val="2714688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A108DC2-8D02-0371-DC9E-68AF33D66866}"/>
              </a:ext>
            </a:extLst>
          </p:cNvPr>
          <p:cNvGrpSpPr/>
          <p:nvPr/>
        </p:nvGrpSpPr>
        <p:grpSpPr>
          <a:xfrm>
            <a:off x="142044" y="839338"/>
            <a:ext cx="11336180" cy="5387176"/>
            <a:chOff x="142044" y="839338"/>
            <a:chExt cx="11336180" cy="5387176"/>
          </a:xfrm>
        </p:grpSpPr>
        <p:sp>
          <p:nvSpPr>
            <p:cNvPr id="5" name="Rectángulo 4"/>
            <p:cNvSpPr/>
            <p:nvPr/>
          </p:nvSpPr>
          <p:spPr>
            <a:xfrm>
              <a:off x="142044" y="1547767"/>
              <a:ext cx="5079364" cy="39703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lgn="just">
                <a:buFont typeface="Wingdings" panose="05000000000000000000" pitchFamily="2" charset="2"/>
                <a:buChar char="ü"/>
              </a:pPr>
              <a:r>
                <a:rPr lang="es-PE" sz="3600" b="1" dirty="0">
                  <a:solidFill>
                    <a:schemeClr val="tx1"/>
                  </a:solidFill>
                  <a:latin typeface="Roboto" pitchFamily="2" charset="0"/>
                  <a:ea typeface="+mj-ea"/>
                  <a:cs typeface="+mj-cs"/>
                </a:rPr>
                <a:t>Los datos que se manipulan en los dispositivos móviles, tablets, laptops o pc, se almacenan en los servidores SQL server vía remota. </a:t>
              </a:r>
            </a:p>
          </p:txBody>
        </p:sp>
        <p:pic>
          <p:nvPicPr>
            <p:cNvPr id="4" name="Imagen 3"/>
            <p:cNvPicPr>
              <a:picLocks noChangeAspect="1"/>
            </p:cNvPicPr>
            <p:nvPr/>
          </p:nvPicPr>
          <p:blipFill>
            <a:blip r:embed="rId2"/>
            <a:stretch>
              <a:fillRect/>
            </a:stretch>
          </p:blipFill>
          <p:spPr>
            <a:xfrm>
              <a:off x="5230788" y="839338"/>
              <a:ext cx="2613804" cy="5387176"/>
            </a:xfrm>
            <a:prstGeom prst="rect">
              <a:avLst/>
            </a:prstGeom>
          </p:spPr>
        </p:pic>
        <p:pic>
          <p:nvPicPr>
            <p:cNvPr id="15368" name="Picture 8" descr="Resultado de imagen para tablets con datos del clien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7580" y="1112497"/>
              <a:ext cx="3630644" cy="48408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605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DBDFD2-7213-49CF-96EC-CD4F5DF03696}"/>
              </a:ext>
            </a:extLst>
          </p:cNvPr>
          <p:cNvSpPr txBox="1">
            <a:spLocks/>
          </p:cNvSpPr>
          <p:nvPr/>
        </p:nvSpPr>
        <p:spPr>
          <a:xfrm>
            <a:off x="97658" y="17756"/>
            <a:ext cx="11993731" cy="460650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solidFill>
                <a:latin typeface="Roboto" pitchFamily="2" charset="0"/>
                <a:ea typeface="Roboto" pitchFamily="2" charset="0"/>
              </a:rPr>
              <a:t>TEMA 4</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pPr algn="ctr"/>
            <a:r>
              <a:rPr lang="es-PE" sz="4800" b="1" dirty="0">
                <a:solidFill>
                  <a:schemeClr val="bg1"/>
                </a:solidFill>
                <a:latin typeface="Roboto" pitchFamily="2" charset="0"/>
              </a:rPr>
              <a:t>Relación de SQL Server con los lenguajes de Programación</a:t>
            </a:r>
            <a:endParaRPr lang="es-ES" sz="4800" dirty="0">
              <a:solidFill>
                <a:schemeClr val="bg1"/>
              </a:solidFill>
            </a:endParaRPr>
          </a:p>
        </p:txBody>
      </p:sp>
    </p:spTree>
    <p:extLst>
      <p:ext uri="{BB962C8B-B14F-4D97-AF65-F5344CB8AC3E}">
        <p14:creationId xmlns:p14="http://schemas.microsoft.com/office/powerpoint/2010/main" val="1538074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659045" y="665371"/>
            <a:ext cx="11775057" cy="21333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4800" b="1" dirty="0">
                <a:solidFill>
                  <a:schemeClr val="bg1"/>
                </a:solidFill>
                <a:latin typeface="Roboto" pitchFamily="2" charset="0"/>
              </a:rPr>
              <a:t>SQL SERVER</a:t>
            </a:r>
          </a:p>
          <a:p>
            <a:endParaRPr lang="es-ES" sz="4800" b="1" dirty="0">
              <a:solidFill>
                <a:schemeClr val="bg1"/>
              </a:solidFill>
              <a:latin typeface="Roboto" pitchFamily="2" charset="0"/>
            </a:endParaRPr>
          </a:p>
          <a:p>
            <a:r>
              <a:rPr lang="es-ES" sz="4800" b="1" dirty="0">
                <a:solidFill>
                  <a:schemeClr val="bg1"/>
                </a:solidFill>
                <a:latin typeface="Roboto" pitchFamily="2" charset="0"/>
              </a:rPr>
              <a:t>IMPLEMENTACIÓN Y ADMINISTRACIÓN</a:t>
            </a:r>
          </a:p>
        </p:txBody>
      </p:sp>
      <p:pic>
        <p:nvPicPr>
          <p:cNvPr id="1026" name="Picture 2" descr="Resultado de imagen para IMPLEMENTACION Y ADMINISTRACION EN SQL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459" y="3977197"/>
            <a:ext cx="4788318" cy="284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100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3605843" y="-103336"/>
            <a:ext cx="4735901" cy="646331"/>
          </a:xfrm>
          <a:prstGeom prst="rect">
            <a:avLst/>
          </a:prstGeom>
        </p:spPr>
        <p:txBody>
          <a:bodyPr wrap="square">
            <a:spAutoFit/>
          </a:bodyPr>
          <a:lstStyle/>
          <a:p>
            <a:r>
              <a:rPr lang="es-PE" sz="3600" b="1" dirty="0">
                <a:solidFill>
                  <a:schemeClr val="bg1"/>
                </a:solidFill>
                <a:latin typeface="Roboto" pitchFamily="2" charset="0"/>
                <a:ea typeface="+mj-ea"/>
                <a:cs typeface="+mj-cs"/>
              </a:rPr>
              <a:t>SQL SERVER CON C#</a:t>
            </a:r>
          </a:p>
        </p:txBody>
      </p:sp>
      <p:grpSp>
        <p:nvGrpSpPr>
          <p:cNvPr id="14" name="Grupo 13">
            <a:extLst>
              <a:ext uri="{FF2B5EF4-FFF2-40B4-BE49-F238E27FC236}">
                <a16:creationId xmlns:a16="http://schemas.microsoft.com/office/drawing/2014/main" id="{1022A79F-6EB3-60D8-C83D-450FD5F1BCBC}"/>
              </a:ext>
            </a:extLst>
          </p:cNvPr>
          <p:cNvGrpSpPr/>
          <p:nvPr/>
        </p:nvGrpSpPr>
        <p:grpSpPr>
          <a:xfrm>
            <a:off x="832906" y="670693"/>
            <a:ext cx="10772477" cy="6059517"/>
            <a:chOff x="832906" y="679571"/>
            <a:chExt cx="10772477" cy="6059517"/>
          </a:xfrm>
        </p:grpSpPr>
        <p:pic>
          <p:nvPicPr>
            <p:cNvPr id="17410" name="Picture 2" descr="Resultado de imagen para RelaciÃ³n de Sql Server con los lenguajes de ProgramaciÃ³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906" y="679571"/>
              <a:ext cx="10772477" cy="6059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13" name="Grupo 12">
              <a:extLst>
                <a:ext uri="{FF2B5EF4-FFF2-40B4-BE49-F238E27FC236}">
                  <a16:creationId xmlns:a16="http://schemas.microsoft.com/office/drawing/2014/main" id="{9C76BA87-4B7A-682A-C726-BE5A70535824}"/>
                </a:ext>
              </a:extLst>
            </p:cNvPr>
            <p:cNvGrpSpPr/>
            <p:nvPr/>
          </p:nvGrpSpPr>
          <p:grpSpPr>
            <a:xfrm>
              <a:off x="10428165" y="3429000"/>
              <a:ext cx="1177218" cy="2930465"/>
              <a:chOff x="10428165" y="3429000"/>
              <a:chExt cx="1177218" cy="2930465"/>
            </a:xfrm>
          </p:grpSpPr>
          <p:pic>
            <p:nvPicPr>
              <p:cNvPr id="10" name="Imagen 9">
                <a:extLst>
                  <a:ext uri="{FF2B5EF4-FFF2-40B4-BE49-F238E27FC236}">
                    <a16:creationId xmlns:a16="http://schemas.microsoft.com/office/drawing/2014/main" id="{B3B98AC7-F9DE-00E0-EBF1-84F39EFA2719}"/>
                  </a:ext>
                </a:extLst>
              </p:cNvPr>
              <p:cNvPicPr>
                <a:picLocks noChangeAspect="1"/>
              </p:cNvPicPr>
              <p:nvPr/>
            </p:nvPicPr>
            <p:blipFill>
              <a:blip r:embed="rId3"/>
              <a:stretch>
                <a:fillRect/>
              </a:stretch>
            </p:blipFill>
            <p:spPr>
              <a:xfrm>
                <a:off x="10571687" y="3429000"/>
                <a:ext cx="1033696" cy="2886075"/>
              </a:xfrm>
              <a:prstGeom prst="rect">
                <a:avLst/>
              </a:prstGeom>
            </p:spPr>
          </p:pic>
          <p:pic>
            <p:nvPicPr>
              <p:cNvPr id="12" name="Imagen 11">
                <a:extLst>
                  <a:ext uri="{FF2B5EF4-FFF2-40B4-BE49-F238E27FC236}">
                    <a16:creationId xmlns:a16="http://schemas.microsoft.com/office/drawing/2014/main" id="{5CBD7BE9-C5D3-568F-B023-91AE8F18B565}"/>
                  </a:ext>
                </a:extLst>
              </p:cNvPr>
              <p:cNvPicPr>
                <a:picLocks noChangeAspect="1"/>
              </p:cNvPicPr>
              <p:nvPr/>
            </p:nvPicPr>
            <p:blipFill>
              <a:blip r:embed="rId4"/>
              <a:stretch>
                <a:fillRect/>
              </a:stretch>
            </p:blipFill>
            <p:spPr>
              <a:xfrm>
                <a:off x="10428165" y="5654615"/>
                <a:ext cx="170156" cy="704850"/>
              </a:xfrm>
              <a:prstGeom prst="rect">
                <a:avLst/>
              </a:prstGeom>
            </p:spPr>
          </p:pic>
        </p:grpSp>
      </p:grpSp>
    </p:spTree>
    <p:extLst>
      <p:ext uri="{BB962C8B-B14F-4D97-AF65-F5344CB8AC3E}">
        <p14:creationId xmlns:p14="http://schemas.microsoft.com/office/powerpoint/2010/main" val="2693837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458" name="Picture 2" descr="Resultado de imagen para RelaciÃ³n de Sql Server con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16" y="982831"/>
            <a:ext cx="9697610" cy="545490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605843" y="-103336"/>
            <a:ext cx="5218980" cy="646331"/>
          </a:xfrm>
          <a:prstGeom prst="rect">
            <a:avLst/>
          </a:prstGeom>
        </p:spPr>
        <p:txBody>
          <a:bodyPr wrap="square">
            <a:spAutoFit/>
          </a:bodyPr>
          <a:lstStyle/>
          <a:p>
            <a:r>
              <a:rPr lang="es-PE" sz="3600" b="1" dirty="0">
                <a:solidFill>
                  <a:schemeClr val="bg1"/>
                </a:solidFill>
                <a:latin typeface="Roboto" pitchFamily="2" charset="0"/>
                <a:ea typeface="+mj-ea"/>
                <a:cs typeface="+mj-cs"/>
              </a:rPr>
              <a:t>SQL SERVER CON JAVA</a:t>
            </a:r>
          </a:p>
        </p:txBody>
      </p:sp>
      <p:pic>
        <p:nvPicPr>
          <p:cNvPr id="19460" name="Picture 4" descr="Resultado de imagen para RelaciÃ³n de Sql Server con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593" y="1703826"/>
            <a:ext cx="5744980" cy="40306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799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F3F61A-2899-4EE1-9E53-966D3B3DC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9" y="0"/>
            <a:ext cx="12192000" cy="6854653"/>
          </a:xfrm>
          <a:prstGeom prst="rect">
            <a:avLst/>
          </a:prstGeom>
        </p:spPr>
      </p:pic>
      <p:pic>
        <p:nvPicPr>
          <p:cNvPr id="20482" name="Picture 2" descr="Resultado de imagen para RelaciÃ³n de Sql Server con JS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5" y="552889"/>
            <a:ext cx="6009138" cy="3743067"/>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esultado de imagen para RelaciÃ³n de Sql Server con JS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0521" y="1173192"/>
            <a:ext cx="6964514" cy="488947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3605842" y="-103336"/>
            <a:ext cx="6323161" cy="646331"/>
          </a:xfrm>
          <a:prstGeom prst="rect">
            <a:avLst/>
          </a:prstGeom>
        </p:spPr>
        <p:txBody>
          <a:bodyPr wrap="square">
            <a:spAutoFit/>
          </a:bodyPr>
          <a:lstStyle/>
          <a:p>
            <a:r>
              <a:rPr lang="es-PE" sz="3600" b="1" dirty="0">
                <a:solidFill>
                  <a:schemeClr val="bg1"/>
                </a:solidFill>
                <a:latin typeface="Roboto" pitchFamily="2" charset="0"/>
                <a:ea typeface="+mj-ea"/>
                <a:cs typeface="+mj-cs"/>
              </a:rPr>
              <a:t>SQL SERVER CON JAVA WEB</a:t>
            </a:r>
          </a:p>
        </p:txBody>
      </p:sp>
    </p:spTree>
    <p:extLst>
      <p:ext uri="{BB962C8B-B14F-4D97-AF65-F5344CB8AC3E}">
        <p14:creationId xmlns:p14="http://schemas.microsoft.com/office/powerpoint/2010/main" val="1173325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ángulo 4"/>
          <p:cNvSpPr/>
          <p:nvPr/>
        </p:nvSpPr>
        <p:spPr>
          <a:xfrm>
            <a:off x="3605842" y="-103336"/>
            <a:ext cx="6323161" cy="646331"/>
          </a:xfrm>
          <a:prstGeom prst="rect">
            <a:avLst/>
          </a:prstGeom>
        </p:spPr>
        <p:txBody>
          <a:bodyPr wrap="square">
            <a:spAutoFit/>
          </a:bodyPr>
          <a:lstStyle/>
          <a:p>
            <a:r>
              <a:rPr lang="es-PE" sz="3600" b="1" dirty="0">
                <a:solidFill>
                  <a:schemeClr val="bg1"/>
                </a:solidFill>
                <a:latin typeface="Roboto" pitchFamily="2" charset="0"/>
                <a:ea typeface="+mj-ea"/>
                <a:cs typeface="+mj-cs"/>
              </a:rPr>
              <a:t>SQL SERVER CON ASP .NET</a:t>
            </a:r>
          </a:p>
        </p:txBody>
      </p:sp>
      <p:pic>
        <p:nvPicPr>
          <p:cNvPr id="21512" name="Picture 8" descr="Resultado de imagen para RelaciÃ³n de Sql Server con ASP .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10" y="1074719"/>
            <a:ext cx="7898645" cy="3674156"/>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883" y="2587163"/>
            <a:ext cx="6974722" cy="398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582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3605842" y="-103336"/>
            <a:ext cx="6323161" cy="646331"/>
          </a:xfrm>
          <a:prstGeom prst="rect">
            <a:avLst/>
          </a:prstGeom>
        </p:spPr>
        <p:txBody>
          <a:bodyPr wrap="square">
            <a:spAutoFit/>
          </a:bodyPr>
          <a:lstStyle/>
          <a:p>
            <a:r>
              <a:rPr lang="es-PE" sz="3600" b="1" dirty="0">
                <a:solidFill>
                  <a:schemeClr val="bg1"/>
                </a:solidFill>
                <a:latin typeface="Roboto" pitchFamily="2" charset="0"/>
                <a:ea typeface="+mj-ea"/>
                <a:cs typeface="+mj-cs"/>
              </a:rPr>
              <a:t>SQL SERVER CON EXCEL</a:t>
            </a:r>
          </a:p>
        </p:txBody>
      </p:sp>
      <p:pic>
        <p:nvPicPr>
          <p:cNvPr id="22530" name="Picture 2" descr="Resultado de imagen para RelaciÃ³n de Sql Server con EXC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951" y="649274"/>
            <a:ext cx="7838741" cy="61066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019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186432" y="257453"/>
            <a:ext cx="11904955" cy="2166151"/>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solidFill>
                <a:latin typeface="Roboto" pitchFamily="2" charset="0"/>
                <a:ea typeface="Roboto" pitchFamily="2" charset="0"/>
              </a:rPr>
              <a:t>TEMA 5</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pPr algn="ctr"/>
            <a:r>
              <a:rPr lang="es-PE" sz="4300" b="1" dirty="0">
                <a:solidFill>
                  <a:schemeClr val="bg1"/>
                </a:solidFill>
                <a:latin typeface="Roboto" pitchFamily="2" charset="0"/>
              </a:rPr>
              <a:t>Implementación y Administración en SQL server</a:t>
            </a:r>
            <a:endParaRPr lang="es-ES" sz="4300" dirty="0">
              <a:solidFill>
                <a:schemeClr val="bg1"/>
              </a:solidFill>
            </a:endParaRPr>
          </a:p>
        </p:txBody>
      </p:sp>
    </p:spTree>
    <p:extLst>
      <p:ext uri="{BB962C8B-B14F-4D97-AF65-F5344CB8AC3E}">
        <p14:creationId xmlns:p14="http://schemas.microsoft.com/office/powerpoint/2010/main" val="1505959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7F1C2EBA-EC83-6268-1747-A78EA77C186D}"/>
              </a:ext>
            </a:extLst>
          </p:cNvPr>
          <p:cNvGrpSpPr/>
          <p:nvPr/>
        </p:nvGrpSpPr>
        <p:grpSpPr>
          <a:xfrm>
            <a:off x="1162298" y="1433089"/>
            <a:ext cx="9665548" cy="4762500"/>
            <a:chOff x="1505082" y="1228901"/>
            <a:chExt cx="9665548" cy="4762500"/>
          </a:xfrm>
        </p:grpSpPr>
        <p:pic>
          <p:nvPicPr>
            <p:cNvPr id="3" name="Imagen 2"/>
            <p:cNvPicPr>
              <a:picLocks noChangeAspect="1"/>
            </p:cNvPicPr>
            <p:nvPr/>
          </p:nvPicPr>
          <p:blipFill>
            <a:blip r:embed="rId2"/>
            <a:stretch>
              <a:fillRect/>
            </a:stretch>
          </p:blipFill>
          <p:spPr>
            <a:xfrm>
              <a:off x="1505082" y="1228901"/>
              <a:ext cx="4831975" cy="4762500"/>
            </a:xfrm>
            <a:prstGeom prst="rect">
              <a:avLst/>
            </a:prstGeom>
          </p:spPr>
        </p:pic>
        <p:pic>
          <p:nvPicPr>
            <p:cNvPr id="23554" name="Picture 2" descr="Resultado de imagen para administracion en sql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655" y="1228901"/>
              <a:ext cx="4831975" cy="476250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ángulo 4"/>
          <p:cNvSpPr/>
          <p:nvPr/>
        </p:nvSpPr>
        <p:spPr>
          <a:xfrm>
            <a:off x="1582661" y="582570"/>
            <a:ext cx="8824822" cy="646331"/>
          </a:xfrm>
          <a:prstGeom prst="rect">
            <a:avLst/>
          </a:prstGeom>
        </p:spPr>
        <p:txBody>
          <a:bodyPr wrap="square">
            <a:spAutoFit/>
          </a:bodyPr>
          <a:lstStyle/>
          <a:p>
            <a:r>
              <a:rPr lang="es-PE" sz="3600" b="1" dirty="0">
                <a:solidFill>
                  <a:schemeClr val="bg1"/>
                </a:solidFill>
                <a:latin typeface="Roboto" pitchFamily="2" charset="0"/>
                <a:ea typeface="+mj-ea"/>
                <a:cs typeface="+mj-cs"/>
              </a:rPr>
              <a:t>SQL SERVER SE DIVIDE EN DOS PARTES</a:t>
            </a:r>
          </a:p>
        </p:txBody>
      </p:sp>
    </p:spTree>
    <p:extLst>
      <p:ext uri="{BB962C8B-B14F-4D97-AF65-F5344CB8AC3E}">
        <p14:creationId xmlns:p14="http://schemas.microsoft.com/office/powerpoint/2010/main" val="1994561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133164" y="54857"/>
            <a:ext cx="11576649" cy="460650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solidFill>
                <a:latin typeface="Roboto" pitchFamily="2" charset="0"/>
                <a:ea typeface="Roboto" pitchFamily="2" charset="0"/>
              </a:rPr>
              <a:t>TEMA 6</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pPr algn="ctr"/>
            <a:r>
              <a:rPr lang="es-PE" sz="7200" b="1" dirty="0">
                <a:solidFill>
                  <a:schemeClr val="bg1"/>
                </a:solidFill>
                <a:latin typeface="Roboto" pitchFamily="2" charset="0"/>
              </a:rPr>
              <a:t>Implementación en SQL server</a:t>
            </a:r>
            <a:endParaRPr lang="es-ES" sz="7200" dirty="0">
              <a:solidFill>
                <a:schemeClr val="bg1"/>
              </a:solidFill>
            </a:endParaRPr>
          </a:p>
        </p:txBody>
      </p:sp>
    </p:spTree>
    <p:extLst>
      <p:ext uri="{BB962C8B-B14F-4D97-AF65-F5344CB8AC3E}">
        <p14:creationId xmlns:p14="http://schemas.microsoft.com/office/powerpoint/2010/main" val="3369187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3534073" y="-86"/>
            <a:ext cx="7858659" cy="584775"/>
          </a:xfrm>
          <a:prstGeom prst="rect">
            <a:avLst/>
          </a:prstGeom>
        </p:spPr>
        <p:txBody>
          <a:bodyPr wrap="square">
            <a:spAutoFit/>
          </a:bodyPr>
          <a:lstStyle/>
          <a:p>
            <a:r>
              <a:rPr lang="es-PE" sz="3200" b="1" dirty="0">
                <a:solidFill>
                  <a:schemeClr val="bg1"/>
                </a:solidFill>
                <a:latin typeface="Roboto" pitchFamily="2" charset="0"/>
                <a:ea typeface="+mj-ea"/>
                <a:cs typeface="+mj-cs"/>
              </a:rPr>
              <a:t>IMPLEMENTACIÓN EN SQL SERVER</a:t>
            </a:r>
          </a:p>
        </p:txBody>
      </p:sp>
      <p:grpSp>
        <p:nvGrpSpPr>
          <p:cNvPr id="6" name="Grupo 5">
            <a:extLst>
              <a:ext uri="{FF2B5EF4-FFF2-40B4-BE49-F238E27FC236}">
                <a16:creationId xmlns:a16="http://schemas.microsoft.com/office/drawing/2014/main" id="{595407A0-0471-7FCB-F428-AD00021C20A3}"/>
              </a:ext>
            </a:extLst>
          </p:cNvPr>
          <p:cNvGrpSpPr/>
          <p:nvPr/>
        </p:nvGrpSpPr>
        <p:grpSpPr>
          <a:xfrm>
            <a:off x="137542" y="1123543"/>
            <a:ext cx="11948066" cy="4770537"/>
            <a:chOff x="137542" y="1123543"/>
            <a:chExt cx="11948066" cy="4770537"/>
          </a:xfrm>
        </p:grpSpPr>
        <p:pic>
          <p:nvPicPr>
            <p:cNvPr id="3" name="Imagen 2"/>
            <p:cNvPicPr>
              <a:picLocks noChangeAspect="1"/>
            </p:cNvPicPr>
            <p:nvPr/>
          </p:nvPicPr>
          <p:blipFill>
            <a:blip r:embed="rId2"/>
            <a:stretch>
              <a:fillRect/>
            </a:stretch>
          </p:blipFill>
          <p:spPr>
            <a:xfrm>
              <a:off x="137542" y="1131580"/>
              <a:ext cx="4762500" cy="4762500"/>
            </a:xfrm>
            <a:prstGeom prst="rect">
              <a:avLst/>
            </a:prstGeom>
          </p:spPr>
        </p:pic>
        <p:sp>
          <p:nvSpPr>
            <p:cNvPr id="5" name="Rectángulo 4"/>
            <p:cNvSpPr/>
            <p:nvPr/>
          </p:nvSpPr>
          <p:spPr>
            <a:xfrm>
              <a:off x="4908430" y="1123543"/>
              <a:ext cx="7177178" cy="477053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buFont typeface="Wingdings" panose="05000000000000000000" pitchFamily="2" charset="2"/>
                <a:buChar char="ü"/>
              </a:pPr>
              <a:r>
                <a:rPr lang="es-PE" sz="3600" b="1" dirty="0">
                  <a:solidFill>
                    <a:schemeClr val="tx1"/>
                  </a:solidFill>
                  <a:latin typeface="Roboto" pitchFamily="2" charset="0"/>
                  <a:ea typeface="+mj-ea"/>
                  <a:cs typeface="+mj-cs"/>
                </a:rPr>
                <a:t>Implementar es crear:</a:t>
              </a:r>
            </a:p>
            <a:p>
              <a:pPr marL="571500" indent="-571500">
                <a:buFont typeface="Wingdings" panose="05000000000000000000" pitchFamily="2" charset="2"/>
                <a:buChar char="ü"/>
              </a:pPr>
              <a:endParaRPr lang="es-PE" sz="1600" b="1" dirty="0">
                <a:solidFill>
                  <a:schemeClr val="tx1"/>
                </a:solidFill>
                <a:latin typeface="Roboto" pitchFamily="2" charset="0"/>
                <a:ea typeface="+mj-ea"/>
                <a:cs typeface="+mj-cs"/>
              </a:endParaRPr>
            </a:p>
            <a:p>
              <a:pPr marL="571500" indent="-571500">
                <a:buFont typeface="Wingdings" panose="05000000000000000000" pitchFamily="2" charset="2"/>
                <a:buChar char="q"/>
              </a:pPr>
              <a:r>
                <a:rPr lang="es-PE" sz="3600" b="1" dirty="0">
                  <a:solidFill>
                    <a:schemeClr val="tx1"/>
                  </a:solidFill>
                  <a:latin typeface="Roboto" pitchFamily="2" charset="0"/>
                </a:rPr>
                <a:t>Crear / Modificar / Eliminar Base de datos.</a:t>
              </a:r>
            </a:p>
            <a:p>
              <a:pPr marL="571500" indent="-571500">
                <a:buFont typeface="Wingdings" panose="05000000000000000000" pitchFamily="2" charset="2"/>
                <a:buChar char="q"/>
              </a:pPr>
              <a:r>
                <a:rPr lang="es-PE" sz="3600" b="1" dirty="0">
                  <a:solidFill>
                    <a:schemeClr val="tx1"/>
                  </a:solidFill>
                  <a:latin typeface="Roboto" pitchFamily="2" charset="0"/>
                  <a:ea typeface="+mj-ea"/>
                  <a:cs typeface="+mj-cs"/>
                </a:rPr>
                <a:t>Crear / Modificar / Eliminar Tablas.</a:t>
              </a:r>
            </a:p>
            <a:p>
              <a:pPr marL="571500" indent="-571500">
                <a:buFont typeface="Wingdings" panose="05000000000000000000" pitchFamily="2" charset="2"/>
                <a:buChar char="q"/>
              </a:pPr>
              <a:r>
                <a:rPr lang="es-PE" sz="3600" b="1" dirty="0">
                  <a:solidFill>
                    <a:schemeClr val="tx1"/>
                  </a:solidFill>
                  <a:latin typeface="Roboto" pitchFamily="2" charset="0"/>
                  <a:ea typeface="+mj-ea"/>
                  <a:cs typeface="+mj-cs"/>
                </a:rPr>
                <a:t>Relacionar Tablas.</a:t>
              </a:r>
            </a:p>
            <a:p>
              <a:pPr marL="571500" indent="-571500">
                <a:buFont typeface="Wingdings" panose="05000000000000000000" pitchFamily="2" charset="2"/>
                <a:buChar char="q"/>
              </a:pPr>
              <a:r>
                <a:rPr lang="es-PE" sz="3600" b="1" dirty="0">
                  <a:solidFill>
                    <a:schemeClr val="tx1"/>
                  </a:solidFill>
                  <a:latin typeface="Roboto" pitchFamily="2" charset="0"/>
                  <a:ea typeface="+mj-ea"/>
                  <a:cs typeface="+mj-cs"/>
                </a:rPr>
                <a:t>Mantenimiento de las tablas.</a:t>
              </a:r>
            </a:p>
            <a:p>
              <a:pPr marL="571500" indent="-571500">
                <a:buFont typeface="Wingdings" panose="05000000000000000000" pitchFamily="2" charset="2"/>
                <a:buChar char="q"/>
              </a:pPr>
              <a:r>
                <a:rPr lang="es-PE" sz="3600" b="1" dirty="0">
                  <a:solidFill>
                    <a:schemeClr val="tx1"/>
                  </a:solidFill>
                  <a:latin typeface="Roboto" pitchFamily="2" charset="0"/>
                  <a:ea typeface="+mj-ea"/>
                  <a:cs typeface="+mj-cs"/>
                </a:rPr>
                <a:t>Generar Consultas.</a:t>
              </a:r>
            </a:p>
          </p:txBody>
        </p:sp>
      </p:grpSp>
    </p:spTree>
    <p:extLst>
      <p:ext uri="{BB962C8B-B14F-4D97-AF65-F5344CB8AC3E}">
        <p14:creationId xmlns:p14="http://schemas.microsoft.com/office/powerpoint/2010/main" val="3855702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114991" y="99246"/>
            <a:ext cx="11576649" cy="460650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solidFill>
                <a:latin typeface="Roboto" pitchFamily="2" charset="0"/>
                <a:ea typeface="Roboto" pitchFamily="2" charset="0"/>
              </a:rPr>
              <a:t>TEMA 7</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pPr algn="ctr"/>
            <a:r>
              <a:rPr lang="es-PE" sz="7200" b="1" dirty="0">
                <a:solidFill>
                  <a:schemeClr val="bg1"/>
                </a:solidFill>
                <a:latin typeface="Roboto" pitchFamily="2" charset="0"/>
              </a:rPr>
              <a:t>Administración en SQL server</a:t>
            </a:r>
            <a:endParaRPr lang="es-ES" sz="7200" dirty="0">
              <a:solidFill>
                <a:schemeClr val="bg1"/>
              </a:solidFill>
            </a:endParaRPr>
          </a:p>
        </p:txBody>
      </p:sp>
    </p:spTree>
    <p:extLst>
      <p:ext uri="{BB962C8B-B14F-4D97-AF65-F5344CB8AC3E}">
        <p14:creationId xmlns:p14="http://schemas.microsoft.com/office/powerpoint/2010/main" val="278627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1310197" y="588481"/>
            <a:ext cx="10335087" cy="25364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solidFill>
                <a:latin typeface="Roboto" pitchFamily="2" charset="0"/>
                <a:ea typeface="Roboto" pitchFamily="2" charset="0"/>
              </a:rPr>
              <a:t>TEMA 1</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pPr algn="ctr"/>
            <a:r>
              <a:rPr lang="es-PE" sz="7200" b="1" dirty="0">
                <a:solidFill>
                  <a:schemeClr val="bg1"/>
                </a:solidFill>
                <a:latin typeface="Roboto" pitchFamily="2" charset="0"/>
              </a:rPr>
              <a:t>¿QUÉ ES SQL SERVER?</a:t>
            </a:r>
            <a:endParaRPr lang="es-ES" sz="7200" dirty="0">
              <a:solidFill>
                <a:schemeClr val="bg1"/>
              </a:solidFill>
            </a:endParaRPr>
          </a:p>
        </p:txBody>
      </p:sp>
    </p:spTree>
    <p:extLst>
      <p:ext uri="{BB962C8B-B14F-4D97-AF65-F5344CB8AC3E}">
        <p14:creationId xmlns:p14="http://schemas.microsoft.com/office/powerpoint/2010/main" val="2535827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2282459" y="818583"/>
            <a:ext cx="7858659" cy="646331"/>
          </a:xfrm>
          <a:prstGeom prst="rect">
            <a:avLst/>
          </a:prstGeom>
        </p:spPr>
        <p:txBody>
          <a:bodyPr wrap="square">
            <a:spAutoFit/>
          </a:bodyPr>
          <a:lstStyle/>
          <a:p>
            <a:r>
              <a:rPr lang="es-PE" sz="3600" b="1" dirty="0">
                <a:solidFill>
                  <a:schemeClr val="bg1"/>
                </a:solidFill>
                <a:latin typeface="Roboto" pitchFamily="2" charset="0"/>
                <a:ea typeface="+mj-ea"/>
                <a:cs typeface="+mj-cs"/>
              </a:rPr>
              <a:t>ADMINISTRACIÓN EN SQL SERVER</a:t>
            </a:r>
          </a:p>
        </p:txBody>
      </p:sp>
      <p:grpSp>
        <p:nvGrpSpPr>
          <p:cNvPr id="6" name="Grupo 5">
            <a:extLst>
              <a:ext uri="{FF2B5EF4-FFF2-40B4-BE49-F238E27FC236}">
                <a16:creationId xmlns:a16="http://schemas.microsoft.com/office/drawing/2014/main" id="{6EDFE0D8-6703-FB3F-49D0-14C47FD8D605}"/>
              </a:ext>
            </a:extLst>
          </p:cNvPr>
          <p:cNvGrpSpPr/>
          <p:nvPr/>
        </p:nvGrpSpPr>
        <p:grpSpPr>
          <a:xfrm>
            <a:off x="104787" y="1566592"/>
            <a:ext cx="11983183" cy="4247317"/>
            <a:chOff x="122543" y="1522202"/>
            <a:chExt cx="11983183" cy="4247317"/>
          </a:xfrm>
        </p:grpSpPr>
        <p:pic>
          <p:nvPicPr>
            <p:cNvPr id="4" name="Picture 2" descr="Resultado de imagen para administracion en sql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43" y="1527515"/>
              <a:ext cx="3899127" cy="424200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4022792" y="1522202"/>
              <a:ext cx="8082934" cy="424731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buFont typeface="Wingdings" panose="05000000000000000000" pitchFamily="2" charset="2"/>
                <a:buChar char="ü"/>
              </a:pPr>
              <a:r>
                <a:rPr lang="es-PE" sz="3200" b="1" dirty="0">
                  <a:solidFill>
                    <a:schemeClr val="tx1"/>
                  </a:solidFill>
                  <a:latin typeface="Roboto" pitchFamily="2" charset="0"/>
                  <a:ea typeface="+mj-ea"/>
                  <a:cs typeface="+mj-cs"/>
                </a:rPr>
                <a:t>Administrar es organizar y controlar :</a:t>
              </a:r>
            </a:p>
            <a:p>
              <a:pPr marL="571500" indent="-571500">
                <a:buFont typeface="Wingdings" panose="05000000000000000000" pitchFamily="2" charset="2"/>
                <a:buChar char="ü"/>
              </a:pPr>
              <a:endParaRPr lang="es-PE" sz="1400" b="1" dirty="0">
                <a:solidFill>
                  <a:schemeClr val="tx1"/>
                </a:solidFill>
                <a:latin typeface="Roboto" pitchFamily="2" charset="0"/>
                <a:ea typeface="+mj-ea"/>
                <a:cs typeface="+mj-cs"/>
              </a:endParaRPr>
            </a:p>
            <a:p>
              <a:pPr marL="571500" indent="-571500">
                <a:buFont typeface="Wingdings" panose="05000000000000000000" pitchFamily="2" charset="2"/>
                <a:buChar char="q"/>
              </a:pPr>
              <a:r>
                <a:rPr lang="es-PE" sz="3200" b="1" dirty="0">
                  <a:solidFill>
                    <a:schemeClr val="tx1"/>
                  </a:solidFill>
                  <a:latin typeface="Roboto" pitchFamily="2" charset="0"/>
                </a:rPr>
                <a:t>Backup de base de datos.</a:t>
              </a:r>
            </a:p>
            <a:p>
              <a:pPr marL="571500" indent="-571500">
                <a:buFont typeface="Wingdings" panose="05000000000000000000" pitchFamily="2" charset="2"/>
                <a:buChar char="q"/>
              </a:pPr>
              <a:r>
                <a:rPr lang="es-PE" sz="3200" b="1" dirty="0">
                  <a:solidFill>
                    <a:schemeClr val="tx1"/>
                  </a:solidFill>
                  <a:latin typeface="Roboto" pitchFamily="2" charset="0"/>
                  <a:ea typeface="+mj-ea"/>
                  <a:cs typeface="+mj-cs"/>
                </a:rPr>
                <a:t>Crear usuarios para una base de datos con permisos.</a:t>
              </a:r>
            </a:p>
            <a:p>
              <a:pPr marL="571500" indent="-571500">
                <a:buFont typeface="Wingdings" panose="05000000000000000000" pitchFamily="2" charset="2"/>
                <a:buChar char="q"/>
              </a:pPr>
              <a:r>
                <a:rPr lang="es-PE" sz="3200" b="1" dirty="0">
                  <a:solidFill>
                    <a:schemeClr val="tx1"/>
                  </a:solidFill>
                  <a:latin typeface="Roboto" pitchFamily="2" charset="0"/>
                  <a:ea typeface="+mj-ea"/>
                  <a:cs typeface="+mj-cs"/>
                </a:rPr>
                <a:t>Correo Electrónico con base de datos.</a:t>
              </a:r>
            </a:p>
            <a:p>
              <a:pPr marL="571500" indent="-571500">
                <a:buFont typeface="Wingdings" panose="05000000000000000000" pitchFamily="2" charset="2"/>
                <a:buChar char="q"/>
              </a:pPr>
              <a:r>
                <a:rPr lang="es-PE" sz="3200" b="1" dirty="0">
                  <a:solidFill>
                    <a:schemeClr val="tx1"/>
                  </a:solidFill>
                  <a:latin typeface="Roboto" pitchFamily="2" charset="0"/>
                  <a:ea typeface="+mj-ea"/>
                  <a:cs typeface="+mj-cs"/>
                </a:rPr>
                <a:t>Importación y Exportación de base de datos.</a:t>
              </a:r>
            </a:p>
            <a:p>
              <a:pPr marL="571500" indent="-571500">
                <a:buFont typeface="Wingdings" panose="05000000000000000000" pitchFamily="2" charset="2"/>
                <a:buChar char="q"/>
              </a:pPr>
              <a:r>
                <a:rPr lang="es-PE" sz="3200" b="1" dirty="0">
                  <a:solidFill>
                    <a:schemeClr val="tx1"/>
                  </a:solidFill>
                  <a:latin typeface="Roboto" pitchFamily="2" charset="0"/>
                  <a:ea typeface="+mj-ea"/>
                  <a:cs typeface="+mj-cs"/>
                </a:rPr>
                <a:t>Generar Reportes.</a:t>
              </a:r>
            </a:p>
          </p:txBody>
        </p:sp>
      </p:grpSp>
    </p:spTree>
    <p:extLst>
      <p:ext uri="{BB962C8B-B14F-4D97-AF65-F5344CB8AC3E}">
        <p14:creationId xmlns:p14="http://schemas.microsoft.com/office/powerpoint/2010/main" val="1554574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71024" y="81489"/>
            <a:ext cx="11993729" cy="460650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solidFill>
                <a:latin typeface="Roboto" pitchFamily="2" charset="0"/>
                <a:ea typeface="Roboto" pitchFamily="2" charset="0"/>
              </a:rPr>
              <a:t>TEMA 8</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pPr algn="ctr"/>
            <a:r>
              <a:rPr lang="es-PE" sz="7200" b="1" dirty="0">
                <a:solidFill>
                  <a:schemeClr val="bg1"/>
                </a:solidFill>
                <a:latin typeface="Roboto" pitchFamily="2" charset="0"/>
              </a:rPr>
              <a:t>Tipos de Autenticación en SQL Server</a:t>
            </a:r>
            <a:endParaRPr lang="es-ES" sz="7200" dirty="0">
              <a:solidFill>
                <a:schemeClr val="bg1"/>
              </a:solidFill>
            </a:endParaRPr>
          </a:p>
        </p:txBody>
      </p:sp>
    </p:spTree>
    <p:extLst>
      <p:ext uri="{BB962C8B-B14F-4D97-AF65-F5344CB8AC3E}">
        <p14:creationId xmlns:p14="http://schemas.microsoft.com/office/powerpoint/2010/main" val="3307399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3295297" y="-98914"/>
            <a:ext cx="7108155" cy="646331"/>
          </a:xfrm>
          <a:prstGeom prst="rect">
            <a:avLst/>
          </a:prstGeom>
        </p:spPr>
        <p:txBody>
          <a:bodyPr wrap="square">
            <a:spAutoFit/>
          </a:bodyPr>
          <a:lstStyle/>
          <a:p>
            <a:r>
              <a:rPr lang="es-PE" sz="3600" b="1" dirty="0">
                <a:solidFill>
                  <a:schemeClr val="bg1"/>
                </a:solidFill>
                <a:latin typeface="Roboto" pitchFamily="2" charset="0"/>
                <a:ea typeface="+mj-ea"/>
                <a:cs typeface="+mj-cs"/>
              </a:rPr>
              <a:t>AUTENTICACION DE WINDOWS</a:t>
            </a:r>
          </a:p>
        </p:txBody>
      </p:sp>
      <p:grpSp>
        <p:nvGrpSpPr>
          <p:cNvPr id="5" name="Grupo 4">
            <a:extLst>
              <a:ext uri="{FF2B5EF4-FFF2-40B4-BE49-F238E27FC236}">
                <a16:creationId xmlns:a16="http://schemas.microsoft.com/office/drawing/2014/main" id="{1E28B3EB-C247-E40C-EB5B-D103C156C219}"/>
              </a:ext>
            </a:extLst>
          </p:cNvPr>
          <p:cNvGrpSpPr/>
          <p:nvPr/>
        </p:nvGrpSpPr>
        <p:grpSpPr>
          <a:xfrm>
            <a:off x="119070" y="1065345"/>
            <a:ext cx="11984156" cy="5109091"/>
            <a:chOff x="119070" y="1065345"/>
            <a:chExt cx="11984156" cy="5109091"/>
          </a:xfrm>
        </p:grpSpPr>
        <p:pic>
          <p:nvPicPr>
            <p:cNvPr id="25602"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164" y="1593858"/>
              <a:ext cx="6144062" cy="405206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19070" y="1065345"/>
              <a:ext cx="5834175" cy="510909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457200" indent="-457200" algn="just">
                <a:buFont typeface="Wingdings" panose="05000000000000000000" pitchFamily="2" charset="2"/>
                <a:buChar char="ü"/>
              </a:pPr>
              <a:r>
                <a:rPr lang="es-PE" sz="2800" b="1" dirty="0">
                  <a:solidFill>
                    <a:schemeClr val="tx1"/>
                  </a:solidFill>
                  <a:latin typeface="Roboto" pitchFamily="2" charset="0"/>
                  <a:ea typeface="+mj-ea"/>
                  <a:cs typeface="+mj-cs"/>
                </a:rPr>
                <a:t>La autenticación de Windows es el modo predeterminado y a menudo se denomina seguridad integrada debido a que este modelo de seguridad de SQL Server está estrechamente integrado con Windows.</a:t>
              </a:r>
            </a:p>
            <a:p>
              <a:pPr marL="457200" indent="-457200" algn="just">
                <a:buFont typeface="Wingdings" panose="05000000000000000000" pitchFamily="2" charset="2"/>
                <a:buChar char="ü"/>
              </a:pPr>
              <a:endParaRPr lang="es-PE" b="1" dirty="0">
                <a:solidFill>
                  <a:schemeClr val="tx1"/>
                </a:solidFill>
                <a:latin typeface="Roboto" pitchFamily="2" charset="0"/>
                <a:ea typeface="+mj-ea"/>
                <a:cs typeface="+mj-cs"/>
              </a:endParaRPr>
            </a:p>
            <a:p>
              <a:pPr marL="457200" indent="-457200" algn="just">
                <a:buFont typeface="Wingdings" panose="05000000000000000000" pitchFamily="2" charset="2"/>
                <a:buChar char="ü"/>
              </a:pPr>
              <a:r>
                <a:rPr lang="es-PE" sz="2800" b="1" dirty="0">
                  <a:solidFill>
                    <a:schemeClr val="tx1"/>
                  </a:solidFill>
                  <a:latin typeface="Roboto" pitchFamily="2" charset="0"/>
                  <a:ea typeface="+mj-ea"/>
                  <a:cs typeface="+mj-cs"/>
                </a:rPr>
                <a:t>Para iniciar sesión en SQL Server, se confía en las cuentas de usuario y grupo específicas de Windows.</a:t>
              </a:r>
            </a:p>
          </p:txBody>
        </p:sp>
      </p:grpSp>
    </p:spTree>
    <p:extLst>
      <p:ext uri="{BB962C8B-B14F-4D97-AF65-F5344CB8AC3E}">
        <p14:creationId xmlns:p14="http://schemas.microsoft.com/office/powerpoint/2010/main" val="1668144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3062377" y="-98914"/>
            <a:ext cx="7341075" cy="646331"/>
          </a:xfrm>
          <a:prstGeom prst="rect">
            <a:avLst/>
          </a:prstGeom>
        </p:spPr>
        <p:txBody>
          <a:bodyPr wrap="square">
            <a:spAutoFit/>
          </a:bodyPr>
          <a:lstStyle/>
          <a:p>
            <a:r>
              <a:rPr lang="es-PE" sz="3600" b="1" dirty="0">
                <a:solidFill>
                  <a:schemeClr val="bg1"/>
                </a:solidFill>
                <a:latin typeface="Roboto" pitchFamily="2" charset="0"/>
                <a:ea typeface="+mj-ea"/>
                <a:cs typeface="+mj-cs"/>
              </a:rPr>
              <a:t>AUTENTICACION DE SQL SERVER</a:t>
            </a:r>
          </a:p>
        </p:txBody>
      </p:sp>
      <p:grpSp>
        <p:nvGrpSpPr>
          <p:cNvPr id="4" name="Grupo 3">
            <a:extLst>
              <a:ext uri="{FF2B5EF4-FFF2-40B4-BE49-F238E27FC236}">
                <a16:creationId xmlns:a16="http://schemas.microsoft.com/office/drawing/2014/main" id="{A0DDCD6F-DD0F-C94C-DF3D-87D10E777702}"/>
              </a:ext>
            </a:extLst>
          </p:cNvPr>
          <p:cNvGrpSpPr/>
          <p:nvPr/>
        </p:nvGrpSpPr>
        <p:grpSpPr>
          <a:xfrm>
            <a:off x="292071" y="1005698"/>
            <a:ext cx="11657917" cy="5078313"/>
            <a:chOff x="132273" y="863653"/>
            <a:chExt cx="11657917" cy="5078313"/>
          </a:xfrm>
        </p:grpSpPr>
        <p:sp>
          <p:nvSpPr>
            <p:cNvPr id="5" name="Rectángulo 4"/>
            <p:cNvSpPr/>
            <p:nvPr/>
          </p:nvSpPr>
          <p:spPr>
            <a:xfrm>
              <a:off x="132273" y="863653"/>
              <a:ext cx="5328250" cy="50783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PE" sz="3600" b="1" dirty="0">
                  <a:solidFill>
                    <a:schemeClr val="tx1"/>
                  </a:solidFill>
                  <a:latin typeface="Roboto" pitchFamily="2" charset="0"/>
                  <a:ea typeface="+mj-ea"/>
                  <a:cs typeface="+mj-cs"/>
                </a:rPr>
                <a:t>SQL Server almacena el nombre de usuario y un valor hash de la contraseña en la base de datos maestra, y usa métodos internos de autenticación para comprobar los intentos de inicio de sesión.</a:t>
              </a:r>
            </a:p>
          </p:txBody>
        </p:sp>
        <p:pic>
          <p:nvPicPr>
            <p:cNvPr id="8" name="Imagen 7"/>
            <p:cNvPicPr>
              <a:picLocks noChangeAspect="1"/>
            </p:cNvPicPr>
            <p:nvPr/>
          </p:nvPicPr>
          <p:blipFill rotWithShape="1">
            <a:blip r:embed="rId2"/>
            <a:srcRect l="2924" t="2551" r="5141" b="4265"/>
            <a:stretch/>
          </p:blipFill>
          <p:spPr>
            <a:xfrm>
              <a:off x="5469401" y="1008979"/>
              <a:ext cx="6320789" cy="4787660"/>
            </a:xfrm>
            <a:prstGeom prst="rect">
              <a:avLst/>
            </a:prstGeom>
          </p:spPr>
        </p:pic>
      </p:grpSp>
    </p:spTree>
    <p:extLst>
      <p:ext uri="{BB962C8B-B14F-4D97-AF65-F5344CB8AC3E}">
        <p14:creationId xmlns:p14="http://schemas.microsoft.com/office/powerpoint/2010/main" val="308994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DBDFD2-7213-49CF-96EC-CD4F5DF03696}"/>
              </a:ext>
            </a:extLst>
          </p:cNvPr>
          <p:cNvSpPr txBox="1">
            <a:spLocks/>
          </p:cNvSpPr>
          <p:nvPr/>
        </p:nvSpPr>
        <p:spPr>
          <a:xfrm>
            <a:off x="106532" y="170267"/>
            <a:ext cx="11816179" cy="23421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b="1" dirty="0">
                <a:solidFill>
                  <a:schemeClr val="bg1"/>
                </a:solidFill>
                <a:latin typeface="Roboto" pitchFamily="2" charset="0"/>
                <a:ea typeface="Roboto" pitchFamily="2" charset="0"/>
              </a:rPr>
              <a:t>TEMA 9</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pPr algn="ctr"/>
            <a:r>
              <a:rPr lang="es-PE" sz="7200" b="1" dirty="0">
                <a:solidFill>
                  <a:schemeClr val="bg1"/>
                </a:solidFill>
                <a:latin typeface="Roboto" pitchFamily="2" charset="0"/>
              </a:rPr>
              <a:t>Crear Base de datos</a:t>
            </a:r>
            <a:endParaRPr lang="es-ES" sz="7200" dirty="0">
              <a:solidFill>
                <a:schemeClr val="bg1"/>
              </a:solidFill>
            </a:endParaRPr>
          </a:p>
        </p:txBody>
      </p:sp>
    </p:spTree>
    <p:extLst>
      <p:ext uri="{BB962C8B-B14F-4D97-AF65-F5344CB8AC3E}">
        <p14:creationId xmlns:p14="http://schemas.microsoft.com/office/powerpoint/2010/main" val="1380406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4149307" y="-107541"/>
            <a:ext cx="4356340" cy="646331"/>
          </a:xfrm>
          <a:prstGeom prst="rect">
            <a:avLst/>
          </a:prstGeom>
        </p:spPr>
        <p:txBody>
          <a:bodyPr wrap="square">
            <a:spAutoFit/>
          </a:bodyPr>
          <a:lstStyle/>
          <a:p>
            <a:r>
              <a:rPr lang="es-PE" sz="3600" b="1" dirty="0">
                <a:solidFill>
                  <a:schemeClr val="bg1"/>
                </a:solidFill>
                <a:latin typeface="Roboto" pitchFamily="2" charset="0"/>
                <a:ea typeface="+mj-ea"/>
                <a:cs typeface="+mj-cs"/>
              </a:rPr>
              <a:t>CON EL ASISTENTE </a:t>
            </a:r>
          </a:p>
        </p:txBody>
      </p:sp>
      <p:grpSp>
        <p:nvGrpSpPr>
          <p:cNvPr id="3" name="Grupo 2">
            <a:extLst>
              <a:ext uri="{FF2B5EF4-FFF2-40B4-BE49-F238E27FC236}">
                <a16:creationId xmlns:a16="http://schemas.microsoft.com/office/drawing/2014/main" id="{C5BD516D-9FC1-1FF4-D794-51F9C512A542}"/>
              </a:ext>
            </a:extLst>
          </p:cNvPr>
          <p:cNvGrpSpPr/>
          <p:nvPr/>
        </p:nvGrpSpPr>
        <p:grpSpPr>
          <a:xfrm>
            <a:off x="33951" y="1093406"/>
            <a:ext cx="12102442" cy="5020970"/>
            <a:chOff x="25073" y="1040138"/>
            <a:chExt cx="12102442" cy="5020970"/>
          </a:xfrm>
        </p:grpSpPr>
        <p:pic>
          <p:nvPicPr>
            <p:cNvPr id="5" name="Imagen 4"/>
            <p:cNvPicPr>
              <a:picLocks noChangeAspect="1"/>
            </p:cNvPicPr>
            <p:nvPr/>
          </p:nvPicPr>
          <p:blipFill>
            <a:blip r:embed="rId2"/>
            <a:stretch>
              <a:fillRect/>
            </a:stretch>
          </p:blipFill>
          <p:spPr>
            <a:xfrm>
              <a:off x="25073" y="1040138"/>
              <a:ext cx="7010110" cy="5020970"/>
            </a:xfrm>
            <a:prstGeom prst="rect">
              <a:avLst/>
            </a:prstGeom>
          </p:spPr>
        </p:pic>
        <p:sp>
          <p:nvSpPr>
            <p:cNvPr id="6" name="Rectángulo 5"/>
            <p:cNvSpPr/>
            <p:nvPr/>
          </p:nvSpPr>
          <p:spPr>
            <a:xfrm>
              <a:off x="7030023" y="1411576"/>
              <a:ext cx="5097492" cy="427809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lgn="just">
                <a:buFont typeface="Wingdings" panose="05000000000000000000" pitchFamily="2" charset="2"/>
                <a:buChar char="q"/>
              </a:pPr>
              <a:r>
                <a:rPr lang="es-PE" sz="3600" b="1" dirty="0">
                  <a:solidFill>
                    <a:schemeClr val="tx1"/>
                  </a:solidFill>
                  <a:latin typeface="Roboto" pitchFamily="2" charset="0"/>
                  <a:ea typeface="+mj-ea"/>
                  <a:cs typeface="+mj-cs"/>
                </a:rPr>
                <a:t>En el explorador de objetos, clic derecho en la carpeta: Base de datos.</a:t>
              </a:r>
            </a:p>
            <a:p>
              <a:pPr marL="342900" indent="-342900" algn="just">
                <a:buFont typeface="Wingdings" panose="05000000000000000000" pitchFamily="2" charset="2"/>
                <a:buChar char="q"/>
              </a:pPr>
              <a:endParaRPr lang="es-PE" sz="2000" b="1" dirty="0">
                <a:solidFill>
                  <a:schemeClr val="tx1"/>
                </a:solidFill>
                <a:latin typeface="Roboto" pitchFamily="2" charset="0"/>
                <a:ea typeface="+mj-ea"/>
                <a:cs typeface="+mj-cs"/>
              </a:endParaRPr>
            </a:p>
            <a:p>
              <a:pPr marL="571500" indent="-571500" algn="just">
                <a:buFont typeface="Wingdings" panose="05000000000000000000" pitchFamily="2" charset="2"/>
                <a:buChar char="q"/>
              </a:pPr>
              <a:r>
                <a:rPr lang="es-PE" sz="3600" b="1" dirty="0">
                  <a:solidFill>
                    <a:schemeClr val="tx1"/>
                  </a:solidFill>
                  <a:latin typeface="Roboto" pitchFamily="2" charset="0"/>
                  <a:ea typeface="+mj-ea"/>
                  <a:cs typeface="+mj-cs"/>
                </a:rPr>
                <a:t>Clic en la opción: Nueva Base de Datos.</a:t>
              </a:r>
            </a:p>
          </p:txBody>
        </p:sp>
      </p:grpSp>
    </p:spTree>
    <p:extLst>
      <p:ext uri="{BB962C8B-B14F-4D97-AF65-F5344CB8AC3E}">
        <p14:creationId xmlns:p14="http://schemas.microsoft.com/office/powerpoint/2010/main" val="239946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4149307" y="-107541"/>
            <a:ext cx="4356340" cy="646331"/>
          </a:xfrm>
          <a:prstGeom prst="rect">
            <a:avLst/>
          </a:prstGeom>
        </p:spPr>
        <p:txBody>
          <a:bodyPr wrap="square">
            <a:spAutoFit/>
          </a:bodyPr>
          <a:lstStyle/>
          <a:p>
            <a:r>
              <a:rPr lang="es-PE" sz="3600" b="1" dirty="0">
                <a:solidFill>
                  <a:schemeClr val="bg1"/>
                </a:solidFill>
                <a:latin typeface="Roboto" pitchFamily="2" charset="0"/>
                <a:ea typeface="+mj-ea"/>
                <a:cs typeface="+mj-cs"/>
              </a:rPr>
              <a:t>CON EL ASISTENTE </a:t>
            </a:r>
          </a:p>
        </p:txBody>
      </p:sp>
      <p:grpSp>
        <p:nvGrpSpPr>
          <p:cNvPr id="6" name="Grupo 5">
            <a:extLst>
              <a:ext uri="{FF2B5EF4-FFF2-40B4-BE49-F238E27FC236}">
                <a16:creationId xmlns:a16="http://schemas.microsoft.com/office/drawing/2014/main" id="{E2D2106B-CF97-A41E-4352-11EBAF81D728}"/>
              </a:ext>
            </a:extLst>
          </p:cNvPr>
          <p:cNvGrpSpPr/>
          <p:nvPr/>
        </p:nvGrpSpPr>
        <p:grpSpPr>
          <a:xfrm>
            <a:off x="60001" y="837014"/>
            <a:ext cx="12071998" cy="5646616"/>
            <a:chOff x="60001" y="837014"/>
            <a:chExt cx="12071998" cy="5646616"/>
          </a:xfrm>
        </p:grpSpPr>
        <p:pic>
          <p:nvPicPr>
            <p:cNvPr id="4" name="Imagen 3"/>
            <p:cNvPicPr>
              <a:picLocks noChangeAspect="1"/>
            </p:cNvPicPr>
            <p:nvPr/>
          </p:nvPicPr>
          <p:blipFill>
            <a:blip r:embed="rId2"/>
            <a:stretch>
              <a:fillRect/>
            </a:stretch>
          </p:blipFill>
          <p:spPr>
            <a:xfrm>
              <a:off x="60001" y="837014"/>
              <a:ext cx="6507174" cy="5646616"/>
            </a:xfrm>
            <a:prstGeom prst="rect">
              <a:avLst/>
            </a:prstGeom>
          </p:spPr>
        </p:pic>
        <p:sp>
          <p:nvSpPr>
            <p:cNvPr id="5" name="Rectángulo 4"/>
            <p:cNvSpPr/>
            <p:nvPr/>
          </p:nvSpPr>
          <p:spPr>
            <a:xfrm>
              <a:off x="6572276" y="1952162"/>
              <a:ext cx="5559723"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lgn="just">
                <a:buFont typeface="Wingdings" panose="05000000000000000000" pitchFamily="2" charset="2"/>
                <a:buChar char="q"/>
              </a:pPr>
              <a:r>
                <a:rPr lang="es-PE" sz="3600" b="1" dirty="0">
                  <a:solidFill>
                    <a:schemeClr val="tx1"/>
                  </a:solidFill>
                  <a:latin typeface="Roboto" pitchFamily="2" charset="0"/>
                  <a:ea typeface="+mj-ea"/>
                  <a:cs typeface="+mj-cs"/>
                </a:rPr>
                <a:t>Nombre de la base de datos:</a:t>
              </a:r>
            </a:p>
            <a:p>
              <a:pPr algn="ctr"/>
              <a:r>
                <a:rPr lang="es-PE" sz="3600" b="1" dirty="0">
                  <a:solidFill>
                    <a:schemeClr val="tx1"/>
                  </a:solidFill>
                  <a:latin typeface="Roboto" pitchFamily="2" charset="0"/>
                  <a:ea typeface="+mj-ea"/>
                  <a:cs typeface="+mj-cs"/>
                </a:rPr>
                <a:t> SISTEMA_BDD01</a:t>
              </a:r>
            </a:p>
            <a:p>
              <a:pPr marL="571500" indent="-571500" algn="just">
                <a:buFont typeface="Wingdings" panose="05000000000000000000" pitchFamily="2" charset="2"/>
                <a:buChar char="q"/>
              </a:pPr>
              <a:endParaRPr lang="es-PE" sz="3600" b="1" dirty="0">
                <a:solidFill>
                  <a:schemeClr val="tx1"/>
                </a:solidFill>
                <a:latin typeface="Roboto" pitchFamily="2" charset="0"/>
                <a:ea typeface="+mj-ea"/>
                <a:cs typeface="+mj-cs"/>
              </a:endParaRPr>
            </a:p>
            <a:p>
              <a:pPr marL="571500" indent="-571500" algn="just">
                <a:buFont typeface="Wingdings" panose="05000000000000000000" pitchFamily="2" charset="2"/>
                <a:buChar char="q"/>
              </a:pPr>
              <a:r>
                <a:rPr lang="es-PE" sz="3600" b="1" dirty="0">
                  <a:solidFill>
                    <a:schemeClr val="tx1"/>
                  </a:solidFill>
                  <a:latin typeface="Roboto" pitchFamily="2" charset="0"/>
                  <a:ea typeface="+mj-ea"/>
                  <a:cs typeface="+mj-cs"/>
                </a:rPr>
                <a:t>Clic en el botón: Aceptar</a:t>
              </a:r>
            </a:p>
          </p:txBody>
        </p:sp>
      </p:grpSp>
    </p:spTree>
    <p:extLst>
      <p:ext uri="{BB962C8B-B14F-4D97-AF65-F5344CB8AC3E}">
        <p14:creationId xmlns:p14="http://schemas.microsoft.com/office/powerpoint/2010/main" val="2935480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4149307" y="-107541"/>
            <a:ext cx="4356340" cy="646331"/>
          </a:xfrm>
          <a:prstGeom prst="rect">
            <a:avLst/>
          </a:prstGeom>
        </p:spPr>
        <p:txBody>
          <a:bodyPr wrap="square">
            <a:spAutoFit/>
          </a:bodyPr>
          <a:lstStyle/>
          <a:p>
            <a:r>
              <a:rPr lang="es-PE" sz="3600" b="1" dirty="0">
                <a:solidFill>
                  <a:schemeClr val="bg1"/>
                </a:solidFill>
                <a:latin typeface="Roboto" pitchFamily="2" charset="0"/>
                <a:ea typeface="+mj-ea"/>
                <a:cs typeface="+mj-cs"/>
              </a:rPr>
              <a:t>CON EL ASISTENTE </a:t>
            </a:r>
          </a:p>
        </p:txBody>
      </p:sp>
      <p:grpSp>
        <p:nvGrpSpPr>
          <p:cNvPr id="6" name="Grupo 5">
            <a:extLst>
              <a:ext uri="{FF2B5EF4-FFF2-40B4-BE49-F238E27FC236}">
                <a16:creationId xmlns:a16="http://schemas.microsoft.com/office/drawing/2014/main" id="{719643A1-9E76-D2E1-3D57-F13A4FF97771}"/>
              </a:ext>
            </a:extLst>
          </p:cNvPr>
          <p:cNvGrpSpPr/>
          <p:nvPr/>
        </p:nvGrpSpPr>
        <p:grpSpPr>
          <a:xfrm>
            <a:off x="557230" y="1019085"/>
            <a:ext cx="11077540" cy="5078313"/>
            <a:chOff x="20125" y="930308"/>
            <a:chExt cx="11077540" cy="5078313"/>
          </a:xfrm>
        </p:grpSpPr>
        <p:pic>
          <p:nvPicPr>
            <p:cNvPr id="3" name="Imagen 2"/>
            <p:cNvPicPr>
              <a:picLocks noChangeAspect="1"/>
            </p:cNvPicPr>
            <p:nvPr/>
          </p:nvPicPr>
          <p:blipFill>
            <a:blip r:embed="rId2"/>
            <a:stretch>
              <a:fillRect/>
            </a:stretch>
          </p:blipFill>
          <p:spPr>
            <a:xfrm>
              <a:off x="7332426" y="1070643"/>
              <a:ext cx="3765239" cy="4797643"/>
            </a:xfrm>
            <a:prstGeom prst="rect">
              <a:avLst/>
            </a:prstGeom>
          </p:spPr>
        </p:pic>
        <p:sp>
          <p:nvSpPr>
            <p:cNvPr id="5" name="Rectángulo 4"/>
            <p:cNvSpPr/>
            <p:nvPr/>
          </p:nvSpPr>
          <p:spPr>
            <a:xfrm>
              <a:off x="20125" y="930308"/>
              <a:ext cx="7304938" cy="507831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buFont typeface="Wingdings" panose="05000000000000000000" pitchFamily="2" charset="2"/>
                <a:buChar char="q"/>
              </a:pPr>
              <a:r>
                <a:rPr lang="es-PE" sz="3600" b="1" dirty="0">
                  <a:solidFill>
                    <a:schemeClr val="tx1"/>
                  </a:solidFill>
                  <a:latin typeface="Roboto" pitchFamily="2" charset="0"/>
                  <a:ea typeface="+mj-ea"/>
                  <a:cs typeface="+mj-cs"/>
                </a:rPr>
                <a:t>Estructura de la base de datos:</a:t>
              </a:r>
            </a:p>
            <a:p>
              <a:pPr marL="1028700" lvl="1" indent="-571500">
                <a:buFont typeface="Wingdings" panose="05000000000000000000" pitchFamily="2" charset="2"/>
                <a:buChar char="Ø"/>
              </a:pPr>
              <a:r>
                <a:rPr lang="es-PE" sz="3600" b="1" dirty="0">
                  <a:solidFill>
                    <a:schemeClr val="tx1"/>
                  </a:solidFill>
                  <a:latin typeface="Roboto" pitchFamily="2" charset="0"/>
                  <a:ea typeface="+mj-ea"/>
                  <a:cs typeface="+mj-cs"/>
                </a:rPr>
                <a:t>Diagrama de base de datos</a:t>
              </a:r>
            </a:p>
            <a:p>
              <a:pPr marL="1028700" lvl="1" indent="-571500">
                <a:buFont typeface="Wingdings" panose="05000000000000000000" pitchFamily="2" charset="2"/>
                <a:buChar char="Ø"/>
              </a:pPr>
              <a:r>
                <a:rPr lang="es-PE" sz="3600" b="1" dirty="0">
                  <a:solidFill>
                    <a:schemeClr val="tx1"/>
                  </a:solidFill>
                  <a:latin typeface="Roboto" pitchFamily="2" charset="0"/>
                  <a:ea typeface="+mj-ea"/>
                  <a:cs typeface="+mj-cs"/>
                </a:rPr>
                <a:t>Tablas</a:t>
              </a:r>
            </a:p>
            <a:p>
              <a:pPr marL="1028700" lvl="1" indent="-571500">
                <a:buFont typeface="Wingdings" panose="05000000000000000000" pitchFamily="2" charset="2"/>
                <a:buChar char="Ø"/>
              </a:pPr>
              <a:r>
                <a:rPr lang="es-PE" sz="3600" b="1" dirty="0">
                  <a:solidFill>
                    <a:schemeClr val="tx1"/>
                  </a:solidFill>
                  <a:latin typeface="Roboto" pitchFamily="2" charset="0"/>
                  <a:ea typeface="+mj-ea"/>
                  <a:cs typeface="+mj-cs"/>
                </a:rPr>
                <a:t>Vistas</a:t>
              </a:r>
            </a:p>
            <a:p>
              <a:pPr marL="1028700" lvl="1" indent="-571500">
                <a:buFont typeface="Wingdings" panose="05000000000000000000" pitchFamily="2" charset="2"/>
                <a:buChar char="Ø"/>
              </a:pPr>
              <a:r>
                <a:rPr lang="es-PE" sz="3600" b="1" dirty="0">
                  <a:solidFill>
                    <a:schemeClr val="tx1"/>
                  </a:solidFill>
                  <a:latin typeface="Roboto" pitchFamily="2" charset="0"/>
                  <a:ea typeface="+mj-ea"/>
                  <a:cs typeface="+mj-cs"/>
                </a:rPr>
                <a:t>Sinónimos</a:t>
              </a:r>
            </a:p>
            <a:p>
              <a:pPr marL="1028700" lvl="1" indent="-571500">
                <a:buFont typeface="Wingdings" panose="05000000000000000000" pitchFamily="2" charset="2"/>
                <a:buChar char="Ø"/>
              </a:pPr>
              <a:r>
                <a:rPr lang="es-PE" sz="3600" b="1" dirty="0">
                  <a:solidFill>
                    <a:schemeClr val="tx1"/>
                  </a:solidFill>
                  <a:latin typeface="Roboto" pitchFamily="2" charset="0"/>
                  <a:ea typeface="+mj-ea"/>
                  <a:cs typeface="+mj-cs"/>
                </a:rPr>
                <a:t>Programación</a:t>
              </a:r>
            </a:p>
            <a:p>
              <a:pPr marL="1028700" lvl="1" indent="-571500">
                <a:buFont typeface="Wingdings" panose="05000000000000000000" pitchFamily="2" charset="2"/>
                <a:buChar char="Ø"/>
              </a:pPr>
              <a:r>
                <a:rPr lang="es-PE" sz="3600" b="1" dirty="0">
                  <a:solidFill>
                    <a:schemeClr val="tx1"/>
                  </a:solidFill>
                  <a:latin typeface="Roboto" pitchFamily="2" charset="0"/>
                  <a:ea typeface="+mj-ea"/>
                  <a:cs typeface="+mj-cs"/>
                </a:rPr>
                <a:t>Service Broker</a:t>
              </a:r>
            </a:p>
            <a:p>
              <a:pPr marL="1028700" lvl="1" indent="-571500">
                <a:buFont typeface="Wingdings" panose="05000000000000000000" pitchFamily="2" charset="2"/>
                <a:buChar char="Ø"/>
              </a:pPr>
              <a:r>
                <a:rPr lang="es-PE" sz="3600" b="1" dirty="0">
                  <a:solidFill>
                    <a:schemeClr val="tx1"/>
                  </a:solidFill>
                  <a:latin typeface="Roboto" pitchFamily="2" charset="0"/>
                  <a:ea typeface="+mj-ea"/>
                  <a:cs typeface="+mj-cs"/>
                </a:rPr>
                <a:t>Almacenamiento</a:t>
              </a:r>
            </a:p>
            <a:p>
              <a:pPr marL="1028700" lvl="1" indent="-571500">
                <a:buFont typeface="Wingdings" panose="05000000000000000000" pitchFamily="2" charset="2"/>
                <a:buChar char="Ø"/>
              </a:pPr>
              <a:r>
                <a:rPr lang="es-PE" sz="3600" b="1" dirty="0">
                  <a:solidFill>
                    <a:schemeClr val="tx1"/>
                  </a:solidFill>
                  <a:latin typeface="Roboto" pitchFamily="2" charset="0"/>
                  <a:ea typeface="+mj-ea"/>
                  <a:cs typeface="+mj-cs"/>
                </a:rPr>
                <a:t>Seguridad</a:t>
              </a:r>
            </a:p>
          </p:txBody>
        </p:sp>
      </p:grpSp>
    </p:spTree>
    <p:extLst>
      <p:ext uri="{BB962C8B-B14F-4D97-AF65-F5344CB8AC3E}">
        <p14:creationId xmlns:p14="http://schemas.microsoft.com/office/powerpoint/2010/main" val="297284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4149306" y="-107541"/>
            <a:ext cx="4951561" cy="646331"/>
          </a:xfrm>
          <a:prstGeom prst="rect">
            <a:avLst/>
          </a:prstGeom>
        </p:spPr>
        <p:txBody>
          <a:bodyPr wrap="square">
            <a:spAutoFit/>
          </a:bodyPr>
          <a:lstStyle/>
          <a:p>
            <a:r>
              <a:rPr lang="es-PE" sz="3600" b="1" dirty="0">
                <a:solidFill>
                  <a:schemeClr val="bg1"/>
                </a:solidFill>
                <a:latin typeface="Roboto" pitchFamily="2" charset="0"/>
                <a:ea typeface="+mj-ea"/>
                <a:cs typeface="+mj-cs"/>
              </a:rPr>
              <a:t>VIA SCRIPT / CODIGO</a:t>
            </a:r>
          </a:p>
        </p:txBody>
      </p:sp>
      <p:pic>
        <p:nvPicPr>
          <p:cNvPr id="4" name="Imagen 3"/>
          <p:cNvPicPr>
            <a:picLocks noChangeAspect="1"/>
          </p:cNvPicPr>
          <p:nvPr/>
        </p:nvPicPr>
        <p:blipFill>
          <a:blip r:embed="rId2"/>
          <a:stretch>
            <a:fillRect/>
          </a:stretch>
        </p:blipFill>
        <p:spPr>
          <a:xfrm>
            <a:off x="264772" y="651198"/>
            <a:ext cx="2679992" cy="959648"/>
          </a:xfrm>
          <a:prstGeom prst="rect">
            <a:avLst/>
          </a:prstGeom>
        </p:spPr>
      </p:pic>
      <p:pic>
        <p:nvPicPr>
          <p:cNvPr id="5" name="Imagen 4"/>
          <p:cNvPicPr>
            <a:picLocks noChangeAspect="1"/>
          </p:cNvPicPr>
          <p:nvPr/>
        </p:nvPicPr>
        <p:blipFill>
          <a:blip r:embed="rId3"/>
          <a:stretch>
            <a:fillRect/>
          </a:stretch>
        </p:blipFill>
        <p:spPr>
          <a:xfrm>
            <a:off x="264772" y="1678851"/>
            <a:ext cx="11711229" cy="4952767"/>
          </a:xfrm>
          <a:prstGeom prst="rect">
            <a:avLst/>
          </a:prstGeom>
        </p:spPr>
      </p:pic>
      <p:sp>
        <p:nvSpPr>
          <p:cNvPr id="6" name="Rectángulo 5"/>
          <p:cNvSpPr/>
          <p:nvPr/>
        </p:nvSpPr>
        <p:spPr>
          <a:xfrm>
            <a:off x="3007899" y="855176"/>
            <a:ext cx="7565406"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buFont typeface="Wingdings" panose="05000000000000000000" pitchFamily="2" charset="2"/>
              <a:buChar char="q"/>
            </a:pPr>
            <a:r>
              <a:rPr lang="es-PE" sz="3600" b="1" dirty="0">
                <a:solidFill>
                  <a:schemeClr val="tx1"/>
                </a:solidFill>
                <a:latin typeface="Roboto" pitchFamily="2" charset="0"/>
                <a:ea typeface="+mj-ea"/>
                <a:cs typeface="+mj-cs"/>
              </a:rPr>
              <a:t>Clic en el icono: Nueva Consulta</a:t>
            </a:r>
          </a:p>
        </p:txBody>
      </p:sp>
    </p:spTree>
    <p:extLst>
      <p:ext uri="{BB962C8B-B14F-4D97-AF65-F5344CB8AC3E}">
        <p14:creationId xmlns:p14="http://schemas.microsoft.com/office/powerpoint/2010/main" val="783202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4149306" y="-107541"/>
            <a:ext cx="4951561" cy="646331"/>
          </a:xfrm>
          <a:prstGeom prst="rect">
            <a:avLst/>
          </a:prstGeom>
        </p:spPr>
        <p:txBody>
          <a:bodyPr wrap="square">
            <a:spAutoFit/>
          </a:bodyPr>
          <a:lstStyle/>
          <a:p>
            <a:r>
              <a:rPr lang="es-PE" sz="3600" b="1" dirty="0">
                <a:solidFill>
                  <a:schemeClr val="bg1"/>
                </a:solidFill>
                <a:latin typeface="Roboto" pitchFamily="2" charset="0"/>
                <a:ea typeface="+mj-ea"/>
                <a:cs typeface="+mj-cs"/>
              </a:rPr>
              <a:t>VIA SCRIPT / CODIGO</a:t>
            </a:r>
          </a:p>
        </p:txBody>
      </p:sp>
      <p:grpSp>
        <p:nvGrpSpPr>
          <p:cNvPr id="4" name="Grupo 3">
            <a:extLst>
              <a:ext uri="{FF2B5EF4-FFF2-40B4-BE49-F238E27FC236}">
                <a16:creationId xmlns:a16="http://schemas.microsoft.com/office/drawing/2014/main" id="{5984B557-BB15-D96A-0A0E-C9B712E4C3B4}"/>
              </a:ext>
            </a:extLst>
          </p:cNvPr>
          <p:cNvGrpSpPr/>
          <p:nvPr/>
        </p:nvGrpSpPr>
        <p:grpSpPr>
          <a:xfrm>
            <a:off x="92088" y="612834"/>
            <a:ext cx="12056841" cy="6195509"/>
            <a:chOff x="92088" y="603956"/>
            <a:chExt cx="12056841" cy="6195509"/>
          </a:xfrm>
        </p:grpSpPr>
        <p:pic>
          <p:nvPicPr>
            <p:cNvPr id="5" name="Imagen 4"/>
            <p:cNvPicPr>
              <a:picLocks noChangeAspect="1"/>
            </p:cNvPicPr>
            <p:nvPr/>
          </p:nvPicPr>
          <p:blipFill>
            <a:blip r:embed="rId2"/>
            <a:stretch>
              <a:fillRect/>
            </a:stretch>
          </p:blipFill>
          <p:spPr>
            <a:xfrm>
              <a:off x="92088" y="603956"/>
              <a:ext cx="12056841" cy="4216620"/>
            </a:xfrm>
            <a:prstGeom prst="rect">
              <a:avLst/>
            </a:prstGeom>
          </p:spPr>
        </p:pic>
        <p:sp>
          <p:nvSpPr>
            <p:cNvPr id="6" name="Rectángulo 5"/>
            <p:cNvSpPr/>
            <p:nvPr/>
          </p:nvSpPr>
          <p:spPr>
            <a:xfrm>
              <a:off x="2468039" y="4829695"/>
              <a:ext cx="7304938" cy="196977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buFont typeface="Wingdings" panose="05000000000000000000" pitchFamily="2" charset="2"/>
                <a:buChar char="q"/>
              </a:pPr>
              <a:r>
                <a:rPr lang="es-PE" sz="3600" b="1" dirty="0">
                  <a:solidFill>
                    <a:schemeClr val="tx1"/>
                  </a:solidFill>
                  <a:latin typeface="Roboto" pitchFamily="2" charset="0"/>
                  <a:ea typeface="+mj-ea"/>
                  <a:cs typeface="+mj-cs"/>
                </a:rPr>
                <a:t>Se digita la instrucción:</a:t>
              </a:r>
            </a:p>
            <a:p>
              <a:pPr marL="571500" indent="-571500">
                <a:buFont typeface="Wingdings" panose="05000000000000000000" pitchFamily="2" charset="2"/>
                <a:buChar char="q"/>
              </a:pPr>
              <a:endParaRPr lang="es-PE" sz="1400" b="1" dirty="0">
                <a:solidFill>
                  <a:schemeClr val="tx1"/>
                </a:solidFill>
                <a:latin typeface="Roboto" pitchFamily="2" charset="0"/>
                <a:ea typeface="+mj-ea"/>
                <a:cs typeface="+mj-cs"/>
              </a:endParaRPr>
            </a:p>
            <a:p>
              <a:r>
                <a:rPr lang="es-PE" sz="3600" b="1" dirty="0">
                  <a:solidFill>
                    <a:schemeClr val="tx1"/>
                  </a:solidFill>
                  <a:latin typeface="Roboto" pitchFamily="2" charset="0"/>
                  <a:ea typeface="+mj-ea"/>
                  <a:cs typeface="+mj-cs"/>
                </a:rPr>
                <a:t>create database SISTEMA_BDD02</a:t>
              </a:r>
            </a:p>
            <a:p>
              <a:r>
                <a:rPr lang="es-PE" sz="3600" b="1" dirty="0">
                  <a:solidFill>
                    <a:schemeClr val="tx1"/>
                  </a:solidFill>
                  <a:latin typeface="Roboto" pitchFamily="2" charset="0"/>
                  <a:ea typeface="+mj-ea"/>
                  <a:cs typeface="+mj-cs"/>
                </a:rPr>
                <a:t>go</a:t>
              </a:r>
            </a:p>
          </p:txBody>
        </p:sp>
      </p:grpSp>
    </p:spTree>
    <p:extLst>
      <p:ext uri="{BB962C8B-B14F-4D97-AF65-F5344CB8AC3E}">
        <p14:creationId xmlns:p14="http://schemas.microsoft.com/office/powerpoint/2010/main" val="1284972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310720" y="682734"/>
            <a:ext cx="11549849" cy="1938992"/>
          </a:xfrm>
          <a:prstGeom prst="rect">
            <a:avLst/>
          </a:prstGeom>
        </p:spPr>
        <p:txBody>
          <a:bodyPr wrap="square">
            <a:spAutoFit/>
          </a:bodyPr>
          <a:lstStyle/>
          <a:p>
            <a:pPr algn="just"/>
            <a:r>
              <a:rPr lang="es-PE" sz="4000" b="1" dirty="0">
                <a:solidFill>
                  <a:schemeClr val="bg1"/>
                </a:solidFill>
                <a:latin typeface="Roboto" pitchFamily="2" charset="0"/>
                <a:ea typeface="+mj-ea"/>
                <a:cs typeface="+mj-cs"/>
              </a:rPr>
              <a:t>SQL Server es un sistema de gestión de base de datos relacional, desarrollado por la empresa Microsoft.</a:t>
            </a:r>
          </a:p>
        </p:txBody>
      </p:sp>
      <p:pic>
        <p:nvPicPr>
          <p:cNvPr id="2050" name="Picture 2" descr="Resultado de imagen para que es sql server y para que si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2795" y="3353043"/>
            <a:ext cx="4500112" cy="337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45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4149306" y="-107541"/>
            <a:ext cx="4951561" cy="646331"/>
          </a:xfrm>
          <a:prstGeom prst="rect">
            <a:avLst/>
          </a:prstGeom>
        </p:spPr>
        <p:txBody>
          <a:bodyPr wrap="square">
            <a:spAutoFit/>
          </a:bodyPr>
          <a:lstStyle/>
          <a:p>
            <a:r>
              <a:rPr lang="es-PE" sz="3600" b="1" dirty="0">
                <a:solidFill>
                  <a:schemeClr val="bg1"/>
                </a:solidFill>
                <a:latin typeface="Roboto" pitchFamily="2" charset="0"/>
                <a:ea typeface="+mj-ea"/>
                <a:cs typeface="+mj-cs"/>
              </a:rPr>
              <a:t>VIA SCRIPT / CODIGO</a:t>
            </a:r>
          </a:p>
        </p:txBody>
      </p:sp>
      <p:pic>
        <p:nvPicPr>
          <p:cNvPr id="4" name="Imagen 3"/>
          <p:cNvPicPr>
            <a:picLocks noChangeAspect="1"/>
          </p:cNvPicPr>
          <p:nvPr/>
        </p:nvPicPr>
        <p:blipFill>
          <a:blip r:embed="rId2"/>
          <a:stretch>
            <a:fillRect/>
          </a:stretch>
        </p:blipFill>
        <p:spPr>
          <a:xfrm>
            <a:off x="613301" y="629834"/>
            <a:ext cx="11078591" cy="6158169"/>
          </a:xfrm>
          <a:prstGeom prst="rect">
            <a:avLst/>
          </a:prstGeom>
        </p:spPr>
      </p:pic>
    </p:spTree>
    <p:extLst>
      <p:ext uri="{BB962C8B-B14F-4D97-AF65-F5344CB8AC3E}">
        <p14:creationId xmlns:p14="http://schemas.microsoft.com/office/powerpoint/2010/main" val="576474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284083" y="0"/>
            <a:ext cx="11762913" cy="48652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4000" b="1" dirty="0">
                <a:solidFill>
                  <a:schemeClr val="bg1"/>
                </a:solidFill>
                <a:latin typeface="Roboto" pitchFamily="2" charset="0"/>
                <a:ea typeface="Roboto" pitchFamily="2" charset="0"/>
              </a:rPr>
              <a:t>TEMA 10</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r>
              <a:rPr lang="es-PE" sz="6600" b="1" dirty="0">
                <a:solidFill>
                  <a:schemeClr val="bg1"/>
                </a:solidFill>
                <a:latin typeface="Roboto" pitchFamily="2" charset="0"/>
              </a:rPr>
              <a:t>Crear Tablas No relacionadas </a:t>
            </a:r>
            <a:endParaRPr lang="es-ES" sz="6600" dirty="0">
              <a:solidFill>
                <a:schemeClr val="bg1"/>
              </a:solidFill>
            </a:endParaRPr>
          </a:p>
        </p:txBody>
      </p:sp>
    </p:spTree>
    <p:extLst>
      <p:ext uri="{BB962C8B-B14F-4D97-AF65-F5344CB8AC3E}">
        <p14:creationId xmlns:p14="http://schemas.microsoft.com/office/powerpoint/2010/main" val="1954122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89140" y="1534066"/>
            <a:ext cx="12013720" cy="4911120"/>
          </a:xfrm>
          <a:prstGeom prst="rect">
            <a:avLst/>
          </a:prstGeom>
        </p:spPr>
      </p:pic>
      <p:sp>
        <p:nvSpPr>
          <p:cNvPr id="4" name="Rectángulo 3"/>
          <p:cNvSpPr/>
          <p:nvPr/>
        </p:nvSpPr>
        <p:spPr>
          <a:xfrm>
            <a:off x="2099631" y="830288"/>
            <a:ext cx="7992738"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buFont typeface="Wingdings" panose="05000000000000000000" pitchFamily="2" charset="2"/>
              <a:buChar char="q"/>
            </a:pPr>
            <a:r>
              <a:rPr lang="es-PE" sz="3600" b="1" dirty="0">
                <a:solidFill>
                  <a:schemeClr val="tx1"/>
                </a:solidFill>
                <a:latin typeface="Roboto" pitchFamily="2" charset="0"/>
                <a:ea typeface="+mj-ea"/>
                <a:cs typeface="+mj-cs"/>
              </a:rPr>
              <a:t>Se digita la siguiente  instrucción:</a:t>
            </a:r>
          </a:p>
        </p:txBody>
      </p:sp>
    </p:spTree>
    <p:extLst>
      <p:ext uri="{BB962C8B-B14F-4D97-AF65-F5344CB8AC3E}">
        <p14:creationId xmlns:p14="http://schemas.microsoft.com/office/powerpoint/2010/main" val="978088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283668" y="8878"/>
            <a:ext cx="11576649" cy="48652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4000" b="1" dirty="0">
                <a:solidFill>
                  <a:schemeClr val="bg1"/>
                </a:solidFill>
                <a:latin typeface="Roboto" pitchFamily="2" charset="0"/>
                <a:ea typeface="Roboto" pitchFamily="2" charset="0"/>
              </a:rPr>
              <a:t>TEMA 11</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ndParaRPr>
          </a:p>
          <a:p>
            <a:pPr algn="ctr"/>
            <a:r>
              <a:rPr lang="es-PE" sz="7200" b="1" dirty="0">
                <a:solidFill>
                  <a:schemeClr val="bg1"/>
                </a:solidFill>
                <a:latin typeface="Roboto" pitchFamily="2" charset="0"/>
              </a:rPr>
              <a:t>Crear Tablas Relacionadas </a:t>
            </a:r>
            <a:endParaRPr lang="es-ES" sz="7200" dirty="0">
              <a:solidFill>
                <a:schemeClr val="bg1"/>
              </a:solidFill>
            </a:endParaRPr>
          </a:p>
        </p:txBody>
      </p:sp>
    </p:spTree>
    <p:extLst>
      <p:ext uri="{BB962C8B-B14F-4D97-AF65-F5344CB8AC3E}">
        <p14:creationId xmlns:p14="http://schemas.microsoft.com/office/powerpoint/2010/main" val="1674702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63260" y="1189681"/>
            <a:ext cx="12015201" cy="5512959"/>
          </a:xfrm>
          <a:prstGeom prst="rect">
            <a:avLst/>
          </a:prstGeom>
        </p:spPr>
      </p:pic>
      <p:sp>
        <p:nvSpPr>
          <p:cNvPr id="4" name="Rectángulo 3"/>
          <p:cNvSpPr/>
          <p:nvPr/>
        </p:nvSpPr>
        <p:spPr>
          <a:xfrm>
            <a:off x="63260" y="510694"/>
            <a:ext cx="7772317"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lgn="ctr">
              <a:buFont typeface="Wingdings" panose="05000000000000000000" pitchFamily="2" charset="2"/>
              <a:buChar char="q"/>
            </a:pPr>
            <a:r>
              <a:rPr lang="es-PE" sz="3600" b="1" dirty="0">
                <a:solidFill>
                  <a:schemeClr val="tx1"/>
                </a:solidFill>
                <a:latin typeface="Roboto" pitchFamily="2" charset="0"/>
                <a:ea typeface="+mj-ea"/>
                <a:cs typeface="+mj-cs"/>
              </a:rPr>
              <a:t>Se digita la siguiente  instrucción:</a:t>
            </a:r>
          </a:p>
        </p:txBody>
      </p:sp>
    </p:spTree>
    <p:extLst>
      <p:ext uri="{BB962C8B-B14F-4D97-AF65-F5344CB8AC3E}">
        <p14:creationId xmlns:p14="http://schemas.microsoft.com/office/powerpoint/2010/main" val="1739332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75545" y="448550"/>
            <a:ext cx="683128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buFont typeface="Wingdings" panose="05000000000000000000" pitchFamily="2" charset="2"/>
              <a:buChar char="q"/>
            </a:pPr>
            <a:r>
              <a:rPr lang="es-PE" sz="3600" b="1" dirty="0">
                <a:solidFill>
                  <a:schemeClr val="tx1"/>
                </a:solidFill>
                <a:latin typeface="Roboto" pitchFamily="2" charset="0"/>
                <a:ea typeface="+mj-ea"/>
                <a:cs typeface="+mj-cs"/>
              </a:rPr>
              <a:t>Diagrama de la base de datos</a:t>
            </a:r>
          </a:p>
        </p:txBody>
      </p:sp>
      <p:pic>
        <p:nvPicPr>
          <p:cNvPr id="4" name="Imagen 3"/>
          <p:cNvPicPr>
            <a:picLocks noChangeAspect="1"/>
          </p:cNvPicPr>
          <p:nvPr/>
        </p:nvPicPr>
        <p:blipFill>
          <a:blip r:embed="rId2"/>
          <a:stretch>
            <a:fillRect/>
          </a:stretch>
        </p:blipFill>
        <p:spPr>
          <a:xfrm>
            <a:off x="66918" y="1125264"/>
            <a:ext cx="12055104" cy="5559619"/>
          </a:xfrm>
          <a:prstGeom prst="rect">
            <a:avLst/>
          </a:prstGeom>
        </p:spPr>
      </p:pic>
    </p:spTree>
    <p:extLst>
      <p:ext uri="{BB962C8B-B14F-4D97-AF65-F5344CB8AC3E}">
        <p14:creationId xmlns:p14="http://schemas.microsoft.com/office/powerpoint/2010/main" val="1722325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97766" y="1246723"/>
            <a:ext cx="12005094" cy="5358263"/>
          </a:xfrm>
          <a:prstGeom prst="rect">
            <a:avLst/>
          </a:prstGeom>
        </p:spPr>
      </p:pic>
      <p:sp>
        <p:nvSpPr>
          <p:cNvPr id="4" name="Rectángulo 3"/>
          <p:cNvSpPr/>
          <p:nvPr/>
        </p:nvSpPr>
        <p:spPr>
          <a:xfrm>
            <a:off x="1984341" y="350896"/>
            <a:ext cx="8231945"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buFont typeface="Wingdings" panose="05000000000000000000" pitchFamily="2" charset="2"/>
              <a:buChar char="q"/>
            </a:pPr>
            <a:r>
              <a:rPr lang="es-PE" sz="2400" b="1" dirty="0">
                <a:solidFill>
                  <a:schemeClr val="tx1"/>
                </a:solidFill>
                <a:latin typeface="Roboto" pitchFamily="2" charset="0"/>
                <a:ea typeface="+mj-ea"/>
                <a:cs typeface="+mj-cs"/>
              </a:rPr>
              <a:t>Clic derecho en diagrama de la base de datos</a:t>
            </a:r>
          </a:p>
          <a:p>
            <a:pPr marL="571500" indent="-571500">
              <a:buFont typeface="Wingdings" panose="05000000000000000000" pitchFamily="2" charset="2"/>
              <a:buChar char="q"/>
            </a:pPr>
            <a:r>
              <a:rPr lang="es-PE" sz="2400" b="1" dirty="0">
                <a:solidFill>
                  <a:schemeClr val="tx1"/>
                </a:solidFill>
                <a:latin typeface="Roboto" pitchFamily="2" charset="0"/>
                <a:ea typeface="+mj-ea"/>
                <a:cs typeface="+mj-cs"/>
              </a:rPr>
              <a:t>Clic en la opción: Nuevo diagrama de base de datos</a:t>
            </a:r>
          </a:p>
        </p:txBody>
      </p:sp>
    </p:spTree>
    <p:extLst>
      <p:ext uri="{BB962C8B-B14F-4D97-AF65-F5344CB8AC3E}">
        <p14:creationId xmlns:p14="http://schemas.microsoft.com/office/powerpoint/2010/main" val="3751854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A105A1B6-67C9-27D8-92C5-CB622F928ECB}"/>
              </a:ext>
            </a:extLst>
          </p:cNvPr>
          <p:cNvGrpSpPr/>
          <p:nvPr/>
        </p:nvGrpSpPr>
        <p:grpSpPr>
          <a:xfrm>
            <a:off x="146669" y="919841"/>
            <a:ext cx="11811661" cy="5331214"/>
            <a:chOff x="66769" y="724529"/>
            <a:chExt cx="11811661" cy="5331214"/>
          </a:xfrm>
        </p:grpSpPr>
        <p:pic>
          <p:nvPicPr>
            <p:cNvPr id="3" name="Imagen 2"/>
            <p:cNvPicPr>
              <a:picLocks noChangeAspect="1"/>
            </p:cNvPicPr>
            <p:nvPr/>
          </p:nvPicPr>
          <p:blipFill>
            <a:blip r:embed="rId2"/>
            <a:stretch>
              <a:fillRect/>
            </a:stretch>
          </p:blipFill>
          <p:spPr>
            <a:xfrm>
              <a:off x="66769" y="724529"/>
              <a:ext cx="7222551" cy="5331214"/>
            </a:xfrm>
            <a:prstGeom prst="rect">
              <a:avLst/>
            </a:prstGeom>
          </p:spPr>
        </p:pic>
        <p:sp>
          <p:nvSpPr>
            <p:cNvPr id="4" name="Rectángulo 3"/>
            <p:cNvSpPr/>
            <p:nvPr/>
          </p:nvSpPr>
          <p:spPr>
            <a:xfrm>
              <a:off x="7279181" y="2789972"/>
              <a:ext cx="4599249"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buFont typeface="Wingdings" panose="05000000000000000000" pitchFamily="2" charset="2"/>
                <a:buChar char="q"/>
              </a:pPr>
              <a:r>
                <a:rPr lang="es-PE" sz="2400" b="1" dirty="0">
                  <a:solidFill>
                    <a:schemeClr val="tx1"/>
                  </a:solidFill>
                  <a:latin typeface="Roboto" pitchFamily="2" charset="0"/>
                  <a:ea typeface="+mj-ea"/>
                  <a:cs typeface="+mj-cs"/>
                </a:rPr>
                <a:t>Seleccionar las tres tablas</a:t>
              </a:r>
            </a:p>
            <a:p>
              <a:pPr marL="571500" indent="-571500">
                <a:buFont typeface="Wingdings" panose="05000000000000000000" pitchFamily="2" charset="2"/>
                <a:buChar char="q"/>
              </a:pPr>
              <a:r>
                <a:rPr lang="es-PE" sz="2400" b="1" dirty="0">
                  <a:solidFill>
                    <a:schemeClr val="tx1"/>
                  </a:solidFill>
                  <a:latin typeface="Roboto" pitchFamily="2" charset="0"/>
                  <a:ea typeface="+mj-ea"/>
                  <a:cs typeface="+mj-cs"/>
                </a:rPr>
                <a:t>Clic en el botón: Agregar</a:t>
              </a:r>
            </a:p>
            <a:p>
              <a:pPr marL="571500" indent="-571500">
                <a:buFont typeface="Wingdings" panose="05000000000000000000" pitchFamily="2" charset="2"/>
                <a:buChar char="q"/>
              </a:pPr>
              <a:r>
                <a:rPr lang="es-PE" sz="2400" b="1" dirty="0">
                  <a:solidFill>
                    <a:schemeClr val="tx1"/>
                  </a:solidFill>
                  <a:latin typeface="Roboto" pitchFamily="2" charset="0"/>
                  <a:ea typeface="+mj-ea"/>
                  <a:cs typeface="+mj-cs"/>
                </a:rPr>
                <a:t>Clic en el botón: Cerrar</a:t>
              </a:r>
            </a:p>
          </p:txBody>
        </p:sp>
      </p:grpSp>
    </p:spTree>
    <p:extLst>
      <p:ext uri="{BB962C8B-B14F-4D97-AF65-F5344CB8AC3E}">
        <p14:creationId xmlns:p14="http://schemas.microsoft.com/office/powerpoint/2010/main" val="3672290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407584" y="694026"/>
            <a:ext cx="7535405" cy="6090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747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363984" y="17756"/>
            <a:ext cx="11576649" cy="48652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600" b="1" dirty="0">
                <a:solidFill>
                  <a:schemeClr val="bg1"/>
                </a:solidFill>
                <a:latin typeface="Roboto" pitchFamily="2" charset="0"/>
                <a:ea typeface="Roboto" pitchFamily="2" charset="0"/>
              </a:rPr>
              <a:t>TEMA 12</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pPr algn="ctr"/>
            <a:r>
              <a:rPr lang="es-PE" sz="7200" b="1" dirty="0">
                <a:solidFill>
                  <a:schemeClr val="bg1"/>
                </a:solidFill>
                <a:latin typeface="Roboto" pitchFamily="2" charset="0"/>
              </a:rPr>
              <a:t>Agregar registros a una tabla </a:t>
            </a:r>
            <a:endParaRPr lang="es-ES" sz="7200" dirty="0">
              <a:solidFill>
                <a:schemeClr val="bg1"/>
              </a:solidFill>
            </a:endParaRPr>
          </a:p>
        </p:txBody>
      </p:sp>
    </p:spTree>
    <p:extLst>
      <p:ext uri="{BB962C8B-B14F-4D97-AF65-F5344CB8AC3E}">
        <p14:creationId xmlns:p14="http://schemas.microsoft.com/office/powerpoint/2010/main" val="50233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391064" y="652509"/>
            <a:ext cx="11592427" cy="2062103"/>
          </a:xfrm>
          <a:prstGeom prst="rect">
            <a:avLst/>
          </a:prstGeom>
        </p:spPr>
        <p:txBody>
          <a:bodyPr wrap="square">
            <a:spAutoFit/>
          </a:bodyPr>
          <a:lstStyle/>
          <a:p>
            <a:r>
              <a:rPr lang="es-PE" sz="3600" b="1" dirty="0">
                <a:solidFill>
                  <a:schemeClr val="bg1"/>
                </a:solidFill>
                <a:latin typeface="Roboto" pitchFamily="2" charset="0"/>
                <a:ea typeface="+mj-ea"/>
                <a:cs typeface="+mj-cs"/>
              </a:rPr>
              <a:t>SQL (por sus siglas en inglés es: Structured Query Language).</a:t>
            </a:r>
          </a:p>
          <a:p>
            <a:endParaRPr lang="es-PE" sz="2000" b="1" dirty="0">
              <a:solidFill>
                <a:schemeClr val="bg1"/>
              </a:solidFill>
              <a:latin typeface="Roboto" pitchFamily="2" charset="0"/>
              <a:ea typeface="+mj-ea"/>
              <a:cs typeface="+mj-cs"/>
            </a:endParaRPr>
          </a:p>
          <a:p>
            <a:r>
              <a:rPr lang="es-PE" sz="3600" b="1" dirty="0">
                <a:solidFill>
                  <a:schemeClr val="bg1"/>
                </a:solidFill>
                <a:latin typeface="Roboto" pitchFamily="2" charset="0"/>
                <a:ea typeface="+mj-ea"/>
                <a:cs typeface="+mj-cs"/>
              </a:rPr>
              <a:t>En español es: Lenguaje de Consulta Estructurada</a:t>
            </a:r>
          </a:p>
        </p:txBody>
      </p:sp>
      <p:sp>
        <p:nvSpPr>
          <p:cNvPr id="5" name="AutoShape 4" descr="Resultado de imagen para ACRONIMO DE 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6" name="Imagen 5"/>
          <p:cNvPicPr>
            <a:picLocks noChangeAspect="1"/>
          </p:cNvPicPr>
          <p:nvPr/>
        </p:nvPicPr>
        <p:blipFill>
          <a:blip r:embed="rId2"/>
          <a:stretch>
            <a:fillRect/>
          </a:stretch>
        </p:blipFill>
        <p:spPr>
          <a:xfrm>
            <a:off x="7596329" y="2849382"/>
            <a:ext cx="4547191" cy="3406004"/>
          </a:xfrm>
          <a:prstGeom prst="rect">
            <a:avLst/>
          </a:prstGeom>
        </p:spPr>
      </p:pic>
    </p:spTree>
    <p:extLst>
      <p:ext uri="{BB962C8B-B14F-4D97-AF65-F5344CB8AC3E}">
        <p14:creationId xmlns:p14="http://schemas.microsoft.com/office/powerpoint/2010/main" val="1276483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136710" y="1299413"/>
            <a:ext cx="11961963"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PE" sz="3200" b="1" dirty="0">
                <a:solidFill>
                  <a:schemeClr val="tx1"/>
                </a:solidFill>
                <a:latin typeface="Roboto" pitchFamily="2" charset="0"/>
                <a:ea typeface="+mj-ea"/>
                <a:cs typeface="+mj-cs"/>
              </a:rPr>
              <a:t>La sentencia INSERT INTO se utiliza para insertar nuevas filas en una tabla.</a:t>
            </a:r>
          </a:p>
        </p:txBody>
      </p:sp>
      <p:sp>
        <p:nvSpPr>
          <p:cNvPr id="4" name="Rectángulo 3"/>
          <p:cNvSpPr/>
          <p:nvPr/>
        </p:nvSpPr>
        <p:spPr>
          <a:xfrm>
            <a:off x="136710" y="2526040"/>
            <a:ext cx="11961963" cy="35394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PE" sz="3200" b="1" dirty="0">
                <a:solidFill>
                  <a:schemeClr val="tx1"/>
                </a:solidFill>
                <a:latin typeface="Roboto" pitchFamily="2" charset="0"/>
                <a:ea typeface="+mj-ea"/>
                <a:cs typeface="+mj-cs"/>
              </a:rPr>
              <a:t>Es posible insertar una nueva fila en una tabla de dos formas distintas:</a:t>
            </a:r>
          </a:p>
          <a:p>
            <a:endParaRPr lang="es-PE" sz="3200" b="1" dirty="0">
              <a:solidFill>
                <a:schemeClr val="tx1"/>
              </a:solidFill>
              <a:latin typeface="Roboto" pitchFamily="2" charset="0"/>
              <a:ea typeface="+mj-ea"/>
              <a:cs typeface="+mj-cs"/>
            </a:endParaRPr>
          </a:p>
          <a:p>
            <a:r>
              <a:rPr lang="es-PE" sz="3200" b="1" dirty="0">
                <a:solidFill>
                  <a:schemeClr val="tx1"/>
                </a:solidFill>
                <a:latin typeface="Roboto" pitchFamily="2" charset="0"/>
                <a:ea typeface="+mj-ea"/>
                <a:cs typeface="+mj-cs"/>
              </a:rPr>
              <a:t>INSERT INTO nombre_tabla VALUES (valor1, valor2, valor3, .)</a:t>
            </a:r>
          </a:p>
          <a:p>
            <a:endParaRPr lang="es-PE" sz="3200" b="1" dirty="0">
              <a:solidFill>
                <a:schemeClr val="tx1"/>
              </a:solidFill>
              <a:latin typeface="Roboto" pitchFamily="2" charset="0"/>
              <a:ea typeface="+mj-ea"/>
              <a:cs typeface="+mj-cs"/>
            </a:endParaRPr>
          </a:p>
          <a:p>
            <a:r>
              <a:rPr lang="es-PE" sz="3200" b="1" dirty="0">
                <a:solidFill>
                  <a:schemeClr val="tx1"/>
                </a:solidFill>
                <a:latin typeface="Roboto" pitchFamily="2" charset="0"/>
                <a:ea typeface="+mj-ea"/>
                <a:cs typeface="+mj-cs"/>
              </a:rPr>
              <a:t>INSERT INTO nombre_tabla (columna1, columna2, columna3,.) VALUES (valor1, valor2, valor3, .)</a:t>
            </a:r>
          </a:p>
        </p:txBody>
      </p:sp>
    </p:spTree>
    <p:extLst>
      <p:ext uri="{BB962C8B-B14F-4D97-AF65-F5344CB8AC3E}">
        <p14:creationId xmlns:p14="http://schemas.microsoft.com/office/powerpoint/2010/main" val="2230695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86512" y="1265651"/>
            <a:ext cx="12016599" cy="5454748"/>
          </a:xfrm>
          <a:prstGeom prst="rect">
            <a:avLst/>
          </a:prstGeom>
        </p:spPr>
      </p:pic>
      <p:sp>
        <p:nvSpPr>
          <p:cNvPr id="4" name="Rectángulo 3"/>
          <p:cNvSpPr/>
          <p:nvPr/>
        </p:nvSpPr>
        <p:spPr>
          <a:xfrm>
            <a:off x="2981682" y="679372"/>
            <a:ext cx="6226258"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buFont typeface="Wingdings" panose="05000000000000000000" pitchFamily="2" charset="2"/>
              <a:buChar char="q"/>
            </a:pPr>
            <a:r>
              <a:rPr lang="es-PE" sz="2800" b="1" dirty="0">
                <a:solidFill>
                  <a:schemeClr val="tx1"/>
                </a:solidFill>
                <a:latin typeface="Roboto" pitchFamily="2" charset="0"/>
                <a:ea typeface="+mj-ea"/>
                <a:cs typeface="+mj-cs"/>
              </a:rPr>
              <a:t>Se digita la siguiente  instrucción:</a:t>
            </a:r>
          </a:p>
        </p:txBody>
      </p:sp>
    </p:spTree>
    <p:extLst>
      <p:ext uri="{BB962C8B-B14F-4D97-AF65-F5344CB8AC3E}">
        <p14:creationId xmlns:p14="http://schemas.microsoft.com/office/powerpoint/2010/main" val="2260933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407955" y="17756"/>
            <a:ext cx="11576649" cy="218390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200" b="1" dirty="0">
                <a:solidFill>
                  <a:schemeClr val="bg1"/>
                </a:solidFill>
                <a:latin typeface="Roboto" pitchFamily="2" charset="0"/>
                <a:ea typeface="Roboto" pitchFamily="2" charset="0"/>
              </a:rPr>
              <a:t>TEMA 13</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pPr algn="ctr"/>
            <a:r>
              <a:rPr lang="es-PE" sz="7200" b="1" dirty="0">
                <a:solidFill>
                  <a:schemeClr val="bg1"/>
                </a:solidFill>
                <a:latin typeface="Roboto" pitchFamily="2" charset="0"/>
              </a:rPr>
              <a:t>Consultas de una tabla</a:t>
            </a:r>
            <a:endParaRPr lang="es-ES" sz="7200" dirty="0">
              <a:solidFill>
                <a:schemeClr val="bg1"/>
              </a:solidFill>
            </a:endParaRPr>
          </a:p>
        </p:txBody>
      </p:sp>
    </p:spTree>
    <p:extLst>
      <p:ext uri="{BB962C8B-B14F-4D97-AF65-F5344CB8AC3E}">
        <p14:creationId xmlns:p14="http://schemas.microsoft.com/office/powerpoint/2010/main" val="156863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038EE128-A3C6-54DC-CCAC-4C1C7636851D}"/>
              </a:ext>
            </a:extLst>
          </p:cNvPr>
          <p:cNvGrpSpPr/>
          <p:nvPr/>
        </p:nvGrpSpPr>
        <p:grpSpPr>
          <a:xfrm>
            <a:off x="75122" y="688247"/>
            <a:ext cx="12036365" cy="5900158"/>
            <a:chOff x="75122" y="688247"/>
            <a:chExt cx="12036365" cy="5900158"/>
          </a:xfrm>
        </p:grpSpPr>
        <p:pic>
          <p:nvPicPr>
            <p:cNvPr id="3" name="Imagen 2"/>
            <p:cNvPicPr>
              <a:picLocks noChangeAspect="1"/>
            </p:cNvPicPr>
            <p:nvPr/>
          </p:nvPicPr>
          <p:blipFill>
            <a:blip r:embed="rId2"/>
            <a:stretch>
              <a:fillRect/>
            </a:stretch>
          </p:blipFill>
          <p:spPr>
            <a:xfrm>
              <a:off x="75122" y="1429305"/>
              <a:ext cx="12036365" cy="5159100"/>
            </a:xfrm>
            <a:prstGeom prst="rect">
              <a:avLst/>
            </a:prstGeom>
          </p:spPr>
        </p:pic>
        <p:sp>
          <p:nvSpPr>
            <p:cNvPr id="4" name="Rectángulo 3"/>
            <p:cNvSpPr/>
            <p:nvPr/>
          </p:nvSpPr>
          <p:spPr>
            <a:xfrm>
              <a:off x="2096935" y="688247"/>
              <a:ext cx="7992738"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71500" indent="-571500">
                <a:buFont typeface="Wingdings" panose="05000000000000000000" pitchFamily="2" charset="2"/>
                <a:buChar char="q"/>
              </a:pPr>
              <a:r>
                <a:rPr lang="es-PE" sz="3600" b="1" dirty="0">
                  <a:solidFill>
                    <a:schemeClr val="tx1"/>
                  </a:solidFill>
                  <a:latin typeface="Roboto" pitchFamily="2" charset="0"/>
                  <a:ea typeface="+mj-ea"/>
                  <a:cs typeface="+mj-cs"/>
                </a:rPr>
                <a:t>Se digita la siguiente  instrucción:</a:t>
              </a:r>
            </a:p>
          </p:txBody>
        </p:sp>
      </p:grpSp>
    </p:spTree>
    <p:extLst>
      <p:ext uri="{BB962C8B-B14F-4D97-AF65-F5344CB8AC3E}">
        <p14:creationId xmlns:p14="http://schemas.microsoft.com/office/powerpoint/2010/main" val="3689899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210818" y="962104"/>
            <a:ext cx="11805876" cy="553997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800" b="1" dirty="0">
                <a:solidFill>
                  <a:schemeClr val="tx1"/>
                </a:solidFill>
                <a:latin typeface="Roboto" pitchFamily="2" charset="0"/>
                <a:ea typeface="+mj-ea"/>
                <a:cs typeface="+mj-cs"/>
              </a:rPr>
              <a:t>EL OPERADOR LIKE</a:t>
            </a:r>
          </a:p>
          <a:p>
            <a:br>
              <a:rPr lang="es-PE" b="1" dirty="0">
                <a:solidFill>
                  <a:schemeClr val="tx1"/>
                </a:solidFill>
                <a:latin typeface="Roboto" pitchFamily="2" charset="0"/>
                <a:ea typeface="+mj-ea"/>
                <a:cs typeface="+mj-cs"/>
              </a:rPr>
            </a:br>
            <a:r>
              <a:rPr lang="es-PE" sz="2800" b="1" dirty="0">
                <a:solidFill>
                  <a:schemeClr val="tx1"/>
                </a:solidFill>
                <a:latin typeface="Roboto" pitchFamily="2" charset="0"/>
                <a:ea typeface="+mj-ea"/>
                <a:cs typeface="+mj-cs"/>
              </a:rPr>
              <a:t>Se utiliza para comparar una expresión de cadena con un modelo en una expresión SQL. Su sintaxis es:</a:t>
            </a:r>
          </a:p>
          <a:p>
            <a:pPr algn="ctr"/>
            <a:br>
              <a:rPr lang="es-PE" sz="2800" b="1" dirty="0">
                <a:solidFill>
                  <a:schemeClr val="tx1"/>
                </a:solidFill>
                <a:latin typeface="Roboto" pitchFamily="2" charset="0"/>
                <a:ea typeface="+mj-ea"/>
                <a:cs typeface="+mj-cs"/>
              </a:rPr>
            </a:br>
            <a:r>
              <a:rPr lang="es-PE" sz="2800" b="1" dirty="0">
                <a:solidFill>
                  <a:schemeClr val="tx1"/>
                </a:solidFill>
                <a:latin typeface="Roboto" pitchFamily="2" charset="0"/>
                <a:ea typeface="+mj-ea"/>
                <a:cs typeface="+mj-cs"/>
              </a:rPr>
              <a:t>    expresión Like modelo</a:t>
            </a:r>
          </a:p>
          <a:p>
            <a:br>
              <a:rPr lang="es-PE" sz="2800" b="1" dirty="0">
                <a:solidFill>
                  <a:schemeClr val="tx1"/>
                </a:solidFill>
                <a:latin typeface="Roboto" pitchFamily="2" charset="0"/>
                <a:ea typeface="+mj-ea"/>
                <a:cs typeface="+mj-cs"/>
              </a:rPr>
            </a:br>
            <a:r>
              <a:rPr lang="es-PE" sz="2800" b="1" dirty="0">
                <a:solidFill>
                  <a:schemeClr val="tx1"/>
                </a:solidFill>
                <a:latin typeface="Roboto" pitchFamily="2" charset="0"/>
                <a:ea typeface="+mj-ea"/>
                <a:cs typeface="+mj-cs"/>
              </a:rPr>
              <a:t>Se puede utilizar el operador Like para encontrar valores en los campos que coincidan con el modelo especificado. </a:t>
            </a:r>
          </a:p>
          <a:p>
            <a:endParaRPr lang="es-PE" sz="2800" b="1" dirty="0">
              <a:solidFill>
                <a:schemeClr val="tx1"/>
              </a:solidFill>
              <a:latin typeface="Roboto" pitchFamily="2" charset="0"/>
              <a:ea typeface="+mj-ea"/>
              <a:cs typeface="+mj-cs"/>
            </a:endParaRPr>
          </a:p>
          <a:p>
            <a:r>
              <a:rPr lang="es-PE" sz="2800" b="1" dirty="0">
                <a:solidFill>
                  <a:schemeClr val="tx1"/>
                </a:solidFill>
                <a:latin typeface="Roboto" pitchFamily="2" charset="0"/>
                <a:ea typeface="+mj-ea"/>
                <a:cs typeface="+mj-cs"/>
              </a:rPr>
              <a:t>Por modelo se puede especificar un valor completo (Ana María), o se pueden utilizar caracteres comodín como los reconocidos por el sistema operativo para encontrar un rango de valores (Like An*).</a:t>
            </a:r>
          </a:p>
        </p:txBody>
      </p:sp>
    </p:spTree>
    <p:extLst>
      <p:ext uri="{BB962C8B-B14F-4D97-AF65-F5344CB8AC3E}">
        <p14:creationId xmlns:p14="http://schemas.microsoft.com/office/powerpoint/2010/main" val="247252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4E9B855E-2199-217B-9827-0A478A88B9F3}"/>
              </a:ext>
            </a:extLst>
          </p:cNvPr>
          <p:cNvGrpSpPr/>
          <p:nvPr/>
        </p:nvGrpSpPr>
        <p:grpSpPr>
          <a:xfrm>
            <a:off x="127724" y="663691"/>
            <a:ext cx="11901039" cy="6019510"/>
            <a:chOff x="145480" y="628179"/>
            <a:chExt cx="11901039" cy="6019510"/>
          </a:xfrm>
        </p:grpSpPr>
        <p:pic>
          <p:nvPicPr>
            <p:cNvPr id="3" name="Imagen 2"/>
            <p:cNvPicPr>
              <a:picLocks noChangeAspect="1"/>
            </p:cNvPicPr>
            <p:nvPr/>
          </p:nvPicPr>
          <p:blipFill>
            <a:blip r:embed="rId2"/>
            <a:stretch>
              <a:fillRect/>
            </a:stretch>
          </p:blipFill>
          <p:spPr>
            <a:xfrm>
              <a:off x="145480" y="1125356"/>
              <a:ext cx="11901039" cy="5522333"/>
            </a:xfrm>
            <a:prstGeom prst="rect">
              <a:avLst/>
            </a:prstGeom>
          </p:spPr>
        </p:pic>
        <p:sp>
          <p:nvSpPr>
            <p:cNvPr id="4" name="Rectángulo 3"/>
            <p:cNvSpPr/>
            <p:nvPr/>
          </p:nvSpPr>
          <p:spPr>
            <a:xfrm>
              <a:off x="706572" y="628179"/>
              <a:ext cx="10778854"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PE" sz="2400" b="1" dirty="0">
                  <a:solidFill>
                    <a:schemeClr val="tx1"/>
                  </a:solidFill>
                  <a:latin typeface="Roboto" pitchFamily="2" charset="0"/>
                </a:rPr>
                <a:t>Se muestra aquellos registros cuyo segundo carácter=A, del apellido paterno</a:t>
              </a:r>
              <a:endParaRPr lang="es-PE" sz="2400" dirty="0">
                <a:solidFill>
                  <a:schemeClr val="tx1"/>
                </a:solidFill>
              </a:endParaRPr>
            </a:p>
          </p:txBody>
        </p:sp>
      </p:grpSp>
    </p:spTree>
    <p:extLst>
      <p:ext uri="{BB962C8B-B14F-4D97-AF65-F5344CB8AC3E}">
        <p14:creationId xmlns:p14="http://schemas.microsoft.com/office/powerpoint/2010/main" val="2496045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84327" y="1526957"/>
            <a:ext cx="11976879" cy="4856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ángulo 3"/>
          <p:cNvSpPr/>
          <p:nvPr/>
        </p:nvSpPr>
        <p:spPr>
          <a:xfrm>
            <a:off x="894105" y="823819"/>
            <a:ext cx="10357323" cy="58477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PE" sz="3200" b="1" dirty="0">
                <a:solidFill>
                  <a:schemeClr val="tx1"/>
                </a:solidFill>
                <a:latin typeface="Roboto" pitchFamily="2" charset="0"/>
              </a:rPr>
              <a:t>Se muestra aquellos registros cuya edades son 23 y 24</a:t>
            </a:r>
            <a:endParaRPr lang="es-PE" sz="3200" dirty="0">
              <a:solidFill>
                <a:schemeClr val="tx1"/>
              </a:solidFill>
            </a:endParaRPr>
          </a:p>
        </p:txBody>
      </p:sp>
    </p:spTree>
    <p:extLst>
      <p:ext uri="{BB962C8B-B14F-4D97-AF65-F5344CB8AC3E}">
        <p14:creationId xmlns:p14="http://schemas.microsoft.com/office/powerpoint/2010/main" val="2018949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98305" y="1660125"/>
            <a:ext cx="11978676" cy="4643020"/>
          </a:xfrm>
          <a:prstGeom prst="rect">
            <a:avLst/>
          </a:prstGeom>
        </p:spPr>
      </p:pic>
      <p:sp>
        <p:nvSpPr>
          <p:cNvPr id="4" name="Rectángulo 3"/>
          <p:cNvSpPr/>
          <p:nvPr/>
        </p:nvSpPr>
        <p:spPr>
          <a:xfrm>
            <a:off x="276597" y="924575"/>
            <a:ext cx="11622092" cy="6463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PE" sz="3600" b="1" dirty="0">
                <a:solidFill>
                  <a:schemeClr val="tx1"/>
                </a:solidFill>
                <a:latin typeface="Roboto" pitchFamily="2" charset="0"/>
              </a:rPr>
              <a:t>Se muestra aquellos registros cuya edades son 24 y 26</a:t>
            </a:r>
            <a:endParaRPr lang="es-PE" sz="3600" dirty="0">
              <a:solidFill>
                <a:schemeClr val="tx1"/>
              </a:solidFill>
            </a:endParaRPr>
          </a:p>
        </p:txBody>
      </p:sp>
    </p:spTree>
    <p:extLst>
      <p:ext uri="{BB962C8B-B14F-4D97-AF65-F5344CB8AC3E}">
        <p14:creationId xmlns:p14="http://schemas.microsoft.com/office/powerpoint/2010/main" val="1300515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307675" y="8878"/>
            <a:ext cx="11819222" cy="48652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600" b="1" dirty="0">
                <a:solidFill>
                  <a:schemeClr val="bg1"/>
                </a:solidFill>
                <a:latin typeface="Roboto" pitchFamily="2" charset="0"/>
                <a:ea typeface="Roboto" pitchFamily="2" charset="0"/>
              </a:rPr>
              <a:t>TEMA 14</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pPr algn="ctr"/>
            <a:r>
              <a:rPr lang="es-PE" sz="7200" b="1" dirty="0">
                <a:solidFill>
                  <a:schemeClr val="bg1"/>
                </a:solidFill>
                <a:latin typeface="Roboto" pitchFamily="2" charset="0"/>
              </a:rPr>
              <a:t>Consultas con tablas relacionadas</a:t>
            </a:r>
            <a:endParaRPr lang="es-ES" sz="7200" dirty="0">
              <a:solidFill>
                <a:schemeClr val="bg1"/>
              </a:solidFill>
            </a:endParaRPr>
          </a:p>
        </p:txBody>
      </p:sp>
    </p:spTree>
    <p:extLst>
      <p:ext uri="{BB962C8B-B14F-4D97-AF65-F5344CB8AC3E}">
        <p14:creationId xmlns:p14="http://schemas.microsoft.com/office/powerpoint/2010/main" val="3375857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1710" y="1189608"/>
            <a:ext cx="11947873" cy="5370989"/>
          </a:xfrm>
          <a:prstGeom prst="rect">
            <a:avLst/>
          </a:prstGeom>
        </p:spPr>
      </p:pic>
      <p:sp>
        <p:nvSpPr>
          <p:cNvPr id="4" name="Rectángulo 3"/>
          <p:cNvSpPr/>
          <p:nvPr/>
        </p:nvSpPr>
        <p:spPr>
          <a:xfrm>
            <a:off x="3596404" y="602801"/>
            <a:ext cx="4998484" cy="523220"/>
          </a:xfrm>
          <a:prstGeom prst="rect">
            <a:avLst/>
          </a:prstGeom>
        </p:spPr>
        <p:txBody>
          <a:bodyPr wrap="none">
            <a:spAutoFit/>
          </a:bodyPr>
          <a:lstStyle/>
          <a:p>
            <a:r>
              <a:rPr lang="es-PE" dirty="0"/>
              <a:t> </a:t>
            </a:r>
            <a:r>
              <a:rPr lang="es-PE" sz="2800" b="1" dirty="0">
                <a:solidFill>
                  <a:schemeClr val="bg1"/>
                </a:solidFill>
                <a:latin typeface="Roboto" pitchFamily="2" charset="0"/>
              </a:rPr>
              <a:t>BASE DE DATOS SISTEMA03</a:t>
            </a:r>
          </a:p>
        </p:txBody>
      </p:sp>
    </p:spTree>
    <p:extLst>
      <p:ext uri="{BB962C8B-B14F-4D97-AF65-F5344CB8AC3E}">
        <p14:creationId xmlns:p14="http://schemas.microsoft.com/office/powerpoint/2010/main" val="93988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3414748" y="57527"/>
            <a:ext cx="637732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3600" b="1" dirty="0">
                <a:solidFill>
                  <a:schemeClr val="tx1"/>
                </a:solidFill>
                <a:latin typeface="Roboto" pitchFamily="2" charset="0"/>
                <a:ea typeface="+mj-ea"/>
                <a:cs typeface="+mj-cs"/>
              </a:rPr>
              <a:t>VERSIONES DE SQL SERVER</a:t>
            </a:r>
          </a:p>
        </p:txBody>
      </p:sp>
      <p:sp>
        <p:nvSpPr>
          <p:cNvPr id="5" name="Rectángulo 4"/>
          <p:cNvSpPr/>
          <p:nvPr/>
        </p:nvSpPr>
        <p:spPr>
          <a:xfrm>
            <a:off x="159795" y="739370"/>
            <a:ext cx="11937116" cy="1954381"/>
          </a:xfrm>
          <a:prstGeom prst="rect">
            <a:avLst/>
          </a:prstGeom>
        </p:spPr>
        <p:txBody>
          <a:bodyPr wrap="square">
            <a:spAutoFit/>
          </a:bodyPr>
          <a:lstStyle/>
          <a:p>
            <a:pPr algn="ctr"/>
            <a:r>
              <a:rPr lang="es-PE" sz="2800" b="1" dirty="0">
                <a:solidFill>
                  <a:schemeClr val="bg1"/>
                </a:solidFill>
                <a:latin typeface="Roboto" pitchFamily="2" charset="0"/>
                <a:ea typeface="+mj-ea"/>
                <a:cs typeface="+mj-cs"/>
              </a:rPr>
              <a:t>ENTERPRISE</a:t>
            </a:r>
          </a:p>
          <a:p>
            <a:pPr algn="just"/>
            <a:endParaRPr lang="es-PE" sz="900" b="1" dirty="0">
              <a:solidFill>
                <a:schemeClr val="bg1"/>
              </a:solidFill>
              <a:latin typeface="Roboto" pitchFamily="2" charset="0"/>
              <a:ea typeface="+mj-ea"/>
              <a:cs typeface="+mj-cs"/>
            </a:endParaRPr>
          </a:p>
          <a:p>
            <a:pPr marL="571500" indent="-571500" algn="just">
              <a:buFont typeface="Wingdings" panose="05000000000000000000" pitchFamily="2" charset="2"/>
              <a:buChar char="ü"/>
            </a:pPr>
            <a:r>
              <a:rPr lang="es-PE" sz="2800" b="1" dirty="0">
                <a:solidFill>
                  <a:schemeClr val="bg1"/>
                </a:solidFill>
                <a:latin typeface="Roboto" pitchFamily="2" charset="0"/>
                <a:ea typeface="+mj-ea"/>
                <a:cs typeface="+mj-cs"/>
              </a:rPr>
              <a:t>Contempla todas las características (deshabilitadas en otras ediciones). Es el tipo de versión con más privilegios existente en el mercado.</a:t>
            </a:r>
          </a:p>
        </p:txBody>
      </p:sp>
      <p:pic>
        <p:nvPicPr>
          <p:cNvPr id="5122" name="Picture 2" descr="Resultado de imagen para sql enterpr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732" y="2452037"/>
            <a:ext cx="4193944" cy="4193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129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55189" y="484453"/>
            <a:ext cx="8744702"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PE" sz="2400" b="1" dirty="0">
                <a:solidFill>
                  <a:schemeClr val="tx1"/>
                </a:solidFill>
                <a:latin typeface="Roboto" pitchFamily="2" charset="0"/>
              </a:rPr>
              <a:t>ACTUALIZANDO EL CAMPO PNOTAS (PROMEDIO DE NOTAS)</a:t>
            </a:r>
          </a:p>
        </p:txBody>
      </p:sp>
      <p:pic>
        <p:nvPicPr>
          <p:cNvPr id="4" name="Imagen 3"/>
          <p:cNvPicPr>
            <a:picLocks noChangeAspect="1"/>
          </p:cNvPicPr>
          <p:nvPr/>
        </p:nvPicPr>
        <p:blipFill>
          <a:blip r:embed="rId2"/>
          <a:stretch>
            <a:fillRect/>
          </a:stretch>
        </p:blipFill>
        <p:spPr>
          <a:xfrm>
            <a:off x="453264" y="1026040"/>
            <a:ext cx="7966308" cy="30310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p:cNvPicPr>
            <a:picLocks noChangeAspect="1"/>
          </p:cNvPicPr>
          <p:nvPr/>
        </p:nvPicPr>
        <p:blipFill>
          <a:blip r:embed="rId3"/>
          <a:stretch>
            <a:fillRect/>
          </a:stretch>
        </p:blipFill>
        <p:spPr>
          <a:xfrm>
            <a:off x="2531414" y="4120341"/>
            <a:ext cx="7849153" cy="2635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9235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2453818" y="694455"/>
            <a:ext cx="7276351"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PE" sz="2400" b="1" dirty="0">
                <a:solidFill>
                  <a:schemeClr val="tx1"/>
                </a:solidFill>
                <a:latin typeface="Roboto" pitchFamily="2" charset="0"/>
              </a:rPr>
              <a:t>ACTUALIZANDO EL CAMPO PF (PROMEDIO FINAL)</a:t>
            </a:r>
          </a:p>
        </p:txBody>
      </p:sp>
      <p:pic>
        <p:nvPicPr>
          <p:cNvPr id="4" name="Imagen 3"/>
          <p:cNvPicPr>
            <a:picLocks noChangeAspect="1"/>
          </p:cNvPicPr>
          <p:nvPr/>
        </p:nvPicPr>
        <p:blipFill>
          <a:blip r:embed="rId2"/>
          <a:stretch>
            <a:fillRect/>
          </a:stretch>
        </p:blipFill>
        <p:spPr>
          <a:xfrm>
            <a:off x="97762" y="1284051"/>
            <a:ext cx="11988463" cy="5383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5424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2685686" y="650362"/>
            <a:ext cx="6437981"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r>
              <a:rPr lang="es-PE" sz="2400" b="1" dirty="0">
                <a:solidFill>
                  <a:schemeClr val="tx1"/>
                </a:solidFill>
                <a:latin typeface="Roboto" pitchFamily="2" charset="0"/>
              </a:rPr>
              <a:t>ACTUALIZANDO EL CAMPO OBSERVACIÓN</a:t>
            </a:r>
          </a:p>
        </p:txBody>
      </p:sp>
      <p:pic>
        <p:nvPicPr>
          <p:cNvPr id="4" name="Imagen 3"/>
          <p:cNvPicPr>
            <a:picLocks noChangeAspect="1"/>
          </p:cNvPicPr>
          <p:nvPr/>
        </p:nvPicPr>
        <p:blipFill>
          <a:blip r:embed="rId2"/>
          <a:stretch>
            <a:fillRect/>
          </a:stretch>
        </p:blipFill>
        <p:spPr>
          <a:xfrm>
            <a:off x="89137" y="1149735"/>
            <a:ext cx="12030976" cy="5535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05516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2921530" y="502889"/>
            <a:ext cx="6973384"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s-PE" sz="2400" b="1" dirty="0">
                <a:solidFill>
                  <a:schemeClr val="tx1"/>
                </a:solidFill>
                <a:latin typeface="Roboto" pitchFamily="2" charset="0"/>
              </a:rPr>
              <a:t>CONSULTA DE LAS TABLAS ALUMNO Y CURSO</a:t>
            </a:r>
          </a:p>
        </p:txBody>
      </p:sp>
      <p:pic>
        <p:nvPicPr>
          <p:cNvPr id="4" name="Imagen 3"/>
          <p:cNvPicPr>
            <a:picLocks noChangeAspect="1"/>
          </p:cNvPicPr>
          <p:nvPr/>
        </p:nvPicPr>
        <p:blipFill>
          <a:blip r:embed="rId2"/>
          <a:stretch>
            <a:fillRect/>
          </a:stretch>
        </p:blipFill>
        <p:spPr>
          <a:xfrm>
            <a:off x="97654" y="1052508"/>
            <a:ext cx="8105315" cy="27157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p:cNvPicPr>
            <a:picLocks noChangeAspect="1"/>
          </p:cNvPicPr>
          <p:nvPr/>
        </p:nvPicPr>
        <p:blipFill>
          <a:blip r:embed="rId3"/>
          <a:stretch>
            <a:fillRect/>
          </a:stretch>
        </p:blipFill>
        <p:spPr>
          <a:xfrm>
            <a:off x="2175030" y="3827219"/>
            <a:ext cx="9090736" cy="29753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9337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2590873" y="677527"/>
            <a:ext cx="7010252" cy="46166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r>
              <a:rPr lang="es-PE" sz="2400" b="1" dirty="0">
                <a:solidFill>
                  <a:schemeClr val="tx1"/>
                </a:solidFill>
                <a:latin typeface="Roboto" pitchFamily="2" charset="0"/>
              </a:rPr>
              <a:t>CONSULTA DE LAS TABLAS CURSO Y DOCENTE</a:t>
            </a:r>
          </a:p>
        </p:txBody>
      </p:sp>
      <p:pic>
        <p:nvPicPr>
          <p:cNvPr id="4" name="Imagen 3"/>
          <p:cNvPicPr>
            <a:picLocks noChangeAspect="1"/>
          </p:cNvPicPr>
          <p:nvPr/>
        </p:nvPicPr>
        <p:blipFill>
          <a:blip r:embed="rId2"/>
          <a:stretch>
            <a:fillRect/>
          </a:stretch>
        </p:blipFill>
        <p:spPr>
          <a:xfrm>
            <a:off x="77787" y="1233995"/>
            <a:ext cx="12036425" cy="5468645"/>
          </a:xfrm>
          <a:prstGeom prst="rect">
            <a:avLst/>
          </a:prstGeom>
        </p:spPr>
      </p:pic>
    </p:spTree>
    <p:extLst>
      <p:ext uri="{BB962C8B-B14F-4D97-AF65-F5344CB8AC3E}">
        <p14:creationId xmlns:p14="http://schemas.microsoft.com/office/powerpoint/2010/main" val="25066573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431962" y="0"/>
            <a:ext cx="11576649" cy="48652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4000" b="1" dirty="0">
                <a:solidFill>
                  <a:schemeClr val="bg1"/>
                </a:solidFill>
                <a:latin typeface="Roboto" pitchFamily="2" charset="0"/>
                <a:ea typeface="Roboto" pitchFamily="2" charset="0"/>
              </a:rPr>
              <a:t>TEMA 15</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a typeface="Roboto" pitchFamily="2" charset="0"/>
            </a:endParaRPr>
          </a:p>
          <a:p>
            <a:pPr algn="ctr"/>
            <a:r>
              <a:rPr lang="es-PE" sz="7200" b="1" dirty="0">
                <a:solidFill>
                  <a:schemeClr val="bg1"/>
                </a:solidFill>
                <a:latin typeface="Roboto" pitchFamily="2" charset="0"/>
              </a:rPr>
              <a:t>Inner Join y Operadores</a:t>
            </a:r>
            <a:endParaRPr lang="es-ES" sz="7200" dirty="0">
              <a:solidFill>
                <a:schemeClr val="bg1"/>
              </a:solidFill>
            </a:endParaRPr>
          </a:p>
        </p:txBody>
      </p:sp>
    </p:spTree>
    <p:extLst>
      <p:ext uri="{BB962C8B-B14F-4D97-AF65-F5344CB8AC3E}">
        <p14:creationId xmlns:p14="http://schemas.microsoft.com/office/powerpoint/2010/main" val="25572268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F3F61A-2899-4EE1-9E53-966D3B3DC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pic>
        <p:nvPicPr>
          <p:cNvPr id="3" name="Imagen 2"/>
          <p:cNvPicPr>
            <a:picLocks noChangeAspect="1"/>
          </p:cNvPicPr>
          <p:nvPr/>
        </p:nvPicPr>
        <p:blipFill>
          <a:blip r:embed="rId3"/>
          <a:stretch>
            <a:fillRect/>
          </a:stretch>
        </p:blipFill>
        <p:spPr>
          <a:xfrm>
            <a:off x="193284" y="1291973"/>
            <a:ext cx="11836697" cy="4720638"/>
          </a:xfrm>
          <a:prstGeom prst="rect">
            <a:avLst/>
          </a:prstGeom>
        </p:spPr>
      </p:pic>
      <p:sp>
        <p:nvSpPr>
          <p:cNvPr id="4" name="Rectángulo 3"/>
          <p:cNvSpPr/>
          <p:nvPr/>
        </p:nvSpPr>
        <p:spPr>
          <a:xfrm>
            <a:off x="3596404" y="602801"/>
            <a:ext cx="4998484" cy="523220"/>
          </a:xfrm>
          <a:prstGeom prst="rect">
            <a:avLst/>
          </a:prstGeom>
        </p:spPr>
        <p:txBody>
          <a:bodyPr wrap="none">
            <a:spAutoFit/>
          </a:bodyPr>
          <a:lstStyle/>
          <a:p>
            <a:r>
              <a:rPr lang="es-PE" dirty="0"/>
              <a:t> </a:t>
            </a:r>
            <a:r>
              <a:rPr lang="es-PE" sz="2800" b="1" dirty="0">
                <a:solidFill>
                  <a:schemeClr val="bg1"/>
                </a:solidFill>
                <a:latin typeface="Roboto" pitchFamily="2" charset="0"/>
              </a:rPr>
              <a:t>BASE DE DATOS SISTEMA04</a:t>
            </a:r>
          </a:p>
        </p:txBody>
      </p:sp>
    </p:spTree>
    <p:extLst>
      <p:ext uri="{BB962C8B-B14F-4D97-AF65-F5344CB8AC3E}">
        <p14:creationId xmlns:p14="http://schemas.microsoft.com/office/powerpoint/2010/main" val="331407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308735B8-15BE-1DCF-8FC1-521772CB84D5}"/>
              </a:ext>
            </a:extLst>
          </p:cNvPr>
          <p:cNvGrpSpPr/>
          <p:nvPr/>
        </p:nvGrpSpPr>
        <p:grpSpPr>
          <a:xfrm>
            <a:off x="108064" y="474036"/>
            <a:ext cx="11974445" cy="6210846"/>
            <a:chOff x="108064" y="562816"/>
            <a:chExt cx="11974445" cy="6210846"/>
          </a:xfrm>
        </p:grpSpPr>
        <p:pic>
          <p:nvPicPr>
            <p:cNvPr id="3" name="Imagen 2"/>
            <p:cNvPicPr>
              <a:picLocks noChangeAspect="1"/>
            </p:cNvPicPr>
            <p:nvPr/>
          </p:nvPicPr>
          <p:blipFill>
            <a:blip r:embed="rId2"/>
            <a:stretch>
              <a:fillRect/>
            </a:stretch>
          </p:blipFill>
          <p:spPr>
            <a:xfrm>
              <a:off x="108064" y="1455958"/>
              <a:ext cx="11974445" cy="53177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ángulo 3"/>
            <p:cNvSpPr/>
            <p:nvPr/>
          </p:nvSpPr>
          <p:spPr>
            <a:xfrm>
              <a:off x="1524054" y="562816"/>
              <a:ext cx="9142465"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PE" sz="2400" b="1" dirty="0">
                  <a:solidFill>
                    <a:schemeClr val="tx1"/>
                  </a:solidFill>
                  <a:latin typeface="Roboto" pitchFamily="2" charset="0"/>
                </a:rPr>
                <a:t>CONSULTA DE LAS TABLAS ALUMNO, CURSO Y DOCENTE, CON LA CONDICION QUE EL PRIMER CARÁCTER DEL DISTRITO=L</a:t>
              </a:r>
            </a:p>
          </p:txBody>
        </p:sp>
      </p:grpSp>
    </p:spTree>
    <p:extLst>
      <p:ext uri="{BB962C8B-B14F-4D97-AF65-F5344CB8AC3E}">
        <p14:creationId xmlns:p14="http://schemas.microsoft.com/office/powerpoint/2010/main" val="4222352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81234" y="1482570"/>
            <a:ext cx="12037859" cy="5237824"/>
          </a:xfrm>
          <a:prstGeom prst="rect">
            <a:avLst/>
          </a:prstGeom>
        </p:spPr>
      </p:pic>
      <p:sp>
        <p:nvSpPr>
          <p:cNvPr id="4" name="Rectángulo 3"/>
          <p:cNvSpPr/>
          <p:nvPr/>
        </p:nvSpPr>
        <p:spPr>
          <a:xfrm>
            <a:off x="223913" y="199081"/>
            <a:ext cx="1175250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PE" sz="2400" b="1" dirty="0">
                <a:solidFill>
                  <a:schemeClr val="tx1"/>
                </a:solidFill>
                <a:latin typeface="Roboto" pitchFamily="2" charset="0"/>
              </a:rPr>
              <a:t>CONSULTA DE LAS TABLAS ALUMNO, CURSO Y DOCENTE, CON LAS CONDICIONES: EL PRIMER CARÁCTER DEL CURSO ES J O EL SEGUNDO CARÁCTER DEL CURSO ES I</a:t>
            </a:r>
          </a:p>
        </p:txBody>
      </p:sp>
    </p:spTree>
    <p:extLst>
      <p:ext uri="{BB962C8B-B14F-4D97-AF65-F5344CB8AC3E}">
        <p14:creationId xmlns:p14="http://schemas.microsoft.com/office/powerpoint/2010/main" val="812093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44721" y="1118586"/>
            <a:ext cx="11938069" cy="5592932"/>
          </a:xfrm>
          <a:prstGeom prst="rect">
            <a:avLst/>
          </a:prstGeom>
        </p:spPr>
      </p:pic>
      <p:sp>
        <p:nvSpPr>
          <p:cNvPr id="4" name="Rectángulo 3"/>
          <p:cNvSpPr/>
          <p:nvPr/>
        </p:nvSpPr>
        <p:spPr>
          <a:xfrm>
            <a:off x="426512" y="225715"/>
            <a:ext cx="11374487"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400" b="1" dirty="0">
                <a:solidFill>
                  <a:schemeClr val="tx1"/>
                </a:solidFill>
                <a:latin typeface="Roboto" pitchFamily="2" charset="0"/>
              </a:rPr>
              <a:t>CONSULTA DE LAS TABLAS ALUMNO, CURSO Y DOCENTE CON LA CONDICIÓN CUYO DISTRITO=LIMA Y COMAS</a:t>
            </a:r>
          </a:p>
        </p:txBody>
      </p:sp>
    </p:spTree>
    <p:extLst>
      <p:ext uri="{BB962C8B-B14F-4D97-AF65-F5344CB8AC3E}">
        <p14:creationId xmlns:p14="http://schemas.microsoft.com/office/powerpoint/2010/main" val="975369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257454" y="44390"/>
            <a:ext cx="11825056"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400" b="1" dirty="0">
                <a:solidFill>
                  <a:schemeClr val="tx1"/>
                </a:solidFill>
                <a:latin typeface="Roboto" pitchFamily="2" charset="0"/>
                <a:ea typeface="+mj-ea"/>
                <a:cs typeface="+mj-cs"/>
              </a:rPr>
              <a:t>DEVELOPER</a:t>
            </a:r>
            <a:endParaRPr lang="es-PE" sz="2000" b="1" dirty="0">
              <a:solidFill>
                <a:schemeClr val="tx1"/>
              </a:solidFill>
              <a:latin typeface="Roboto" pitchFamily="2" charset="0"/>
              <a:ea typeface="+mj-ea"/>
              <a:cs typeface="+mj-cs"/>
            </a:endParaRPr>
          </a:p>
          <a:p>
            <a:pPr marL="457200" indent="-457200">
              <a:buFont typeface="Wingdings" panose="05000000000000000000" pitchFamily="2" charset="2"/>
              <a:buChar char="ü"/>
            </a:pPr>
            <a:r>
              <a:rPr lang="es-PE" sz="2400" b="1" dirty="0">
                <a:solidFill>
                  <a:schemeClr val="tx1"/>
                </a:solidFill>
                <a:latin typeface="Roboto" pitchFamily="2" charset="0"/>
                <a:ea typeface="+mj-ea"/>
                <a:cs typeface="+mj-cs"/>
              </a:rPr>
              <a:t>Una edición con las mismas características que la Enterprise, con el fin de ser instalada solamente en ambiente de desarrollo y no en producción.</a:t>
            </a:r>
          </a:p>
          <a:p>
            <a:endParaRPr lang="es-PE" sz="2400" b="1" dirty="0">
              <a:solidFill>
                <a:schemeClr val="tx1"/>
              </a:solidFill>
              <a:latin typeface="Roboto" pitchFamily="2" charset="0"/>
              <a:ea typeface="+mj-ea"/>
              <a:cs typeface="+mj-cs"/>
            </a:endParaRPr>
          </a:p>
          <a:p>
            <a:pPr marL="457200" indent="-457200">
              <a:buFont typeface="Wingdings" panose="05000000000000000000" pitchFamily="2" charset="2"/>
              <a:buChar char="ü"/>
            </a:pPr>
            <a:r>
              <a:rPr lang="es-PE" sz="2400" b="1" dirty="0">
                <a:solidFill>
                  <a:schemeClr val="tx1"/>
                </a:solidFill>
                <a:latin typeface="Roboto" pitchFamily="2" charset="0"/>
                <a:ea typeface="+mj-ea"/>
                <a:cs typeface="+mj-cs"/>
              </a:rPr>
              <a:t>Si se desarrolla para una edición Standard hay que tener en cuenta las características deshabilitadas para esta versión.</a:t>
            </a:r>
          </a:p>
        </p:txBody>
      </p:sp>
      <p:pic>
        <p:nvPicPr>
          <p:cNvPr id="1026" name="Picture 2" descr="SQL Server 2019 Developer Edition Installation">
            <a:extLst>
              <a:ext uri="{FF2B5EF4-FFF2-40B4-BE49-F238E27FC236}">
                <a16:creationId xmlns:a16="http://schemas.microsoft.com/office/drawing/2014/main" id="{6E6391B6-5365-0D2C-A05C-8DB82B15A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942" y="2743200"/>
            <a:ext cx="4715835" cy="373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8535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51366" y="1091954"/>
            <a:ext cx="11889267" cy="5583965"/>
          </a:xfrm>
          <a:prstGeom prst="rect">
            <a:avLst/>
          </a:prstGeom>
        </p:spPr>
      </p:pic>
      <p:sp>
        <p:nvSpPr>
          <p:cNvPr id="4" name="Rectángulo 3"/>
          <p:cNvSpPr/>
          <p:nvPr/>
        </p:nvSpPr>
        <p:spPr>
          <a:xfrm>
            <a:off x="366231" y="182080"/>
            <a:ext cx="11459537"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400" b="1" dirty="0">
                <a:solidFill>
                  <a:schemeClr val="tx1"/>
                </a:solidFill>
                <a:latin typeface="Roboto" pitchFamily="2" charset="0"/>
              </a:rPr>
              <a:t>CONSULTA DE LAS TABLAS ALUMNO, CURSO Y DOCENTE, CON LAS CONDICIÓN CUYA EDAD&gt;=20 Y EDAD&lt;=21</a:t>
            </a:r>
          </a:p>
        </p:txBody>
      </p:sp>
    </p:spTree>
    <p:extLst>
      <p:ext uri="{BB962C8B-B14F-4D97-AF65-F5344CB8AC3E}">
        <p14:creationId xmlns:p14="http://schemas.microsoft.com/office/powerpoint/2010/main" val="308919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FDBDFD2-7213-49CF-96EC-CD4F5DF03696}"/>
              </a:ext>
            </a:extLst>
          </p:cNvPr>
          <p:cNvSpPr txBox="1">
            <a:spLocks/>
          </p:cNvSpPr>
          <p:nvPr/>
        </p:nvSpPr>
        <p:spPr>
          <a:xfrm>
            <a:off x="440842" y="17756"/>
            <a:ext cx="11576649" cy="313381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PE" sz="3600" b="1" dirty="0">
                <a:solidFill>
                  <a:schemeClr val="bg1"/>
                </a:solidFill>
                <a:latin typeface="Roboto" pitchFamily="2" charset="0"/>
                <a:ea typeface="Roboto" pitchFamily="2" charset="0"/>
              </a:rPr>
              <a:t>TEMA 16</a:t>
            </a:r>
            <a:br>
              <a:rPr lang="es-PE" b="1" dirty="0">
                <a:solidFill>
                  <a:schemeClr val="bg1"/>
                </a:solidFill>
                <a:latin typeface="Roboto" pitchFamily="2" charset="0"/>
                <a:ea typeface="Roboto" pitchFamily="2" charset="0"/>
              </a:rPr>
            </a:br>
            <a:endParaRPr lang="es-PE" b="1" dirty="0">
              <a:solidFill>
                <a:schemeClr val="bg1"/>
              </a:solidFill>
              <a:latin typeface="Roboto" pitchFamily="2" charset="0"/>
            </a:endParaRPr>
          </a:p>
          <a:p>
            <a:pPr algn="ctr"/>
            <a:r>
              <a:rPr lang="es-PE" sz="7200" b="1" dirty="0">
                <a:solidFill>
                  <a:schemeClr val="bg1"/>
                </a:solidFill>
                <a:latin typeface="Roboto" pitchFamily="2" charset="0"/>
              </a:rPr>
              <a:t>Conexión a SQL server desde Excel</a:t>
            </a:r>
            <a:endParaRPr lang="es-ES" sz="7200" dirty="0">
              <a:solidFill>
                <a:schemeClr val="bg1"/>
              </a:solidFill>
            </a:endParaRPr>
          </a:p>
        </p:txBody>
      </p:sp>
    </p:spTree>
    <p:extLst>
      <p:ext uri="{BB962C8B-B14F-4D97-AF65-F5344CB8AC3E}">
        <p14:creationId xmlns:p14="http://schemas.microsoft.com/office/powerpoint/2010/main" val="4019226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ángulo 2"/>
          <p:cNvSpPr/>
          <p:nvPr/>
        </p:nvSpPr>
        <p:spPr>
          <a:xfrm>
            <a:off x="3543726" y="17756"/>
            <a:ext cx="6014678" cy="461665"/>
          </a:xfrm>
          <a:prstGeom prst="rect">
            <a:avLst/>
          </a:prstGeom>
        </p:spPr>
        <p:txBody>
          <a:bodyPr wrap="square">
            <a:spAutoFit/>
          </a:bodyPr>
          <a:lstStyle/>
          <a:p>
            <a:r>
              <a:rPr lang="es-PE" sz="2400" b="1" dirty="0">
                <a:solidFill>
                  <a:schemeClr val="bg1"/>
                </a:solidFill>
                <a:latin typeface="Roboto" pitchFamily="2" charset="0"/>
              </a:rPr>
              <a:t>Se genera un archivo de Excel: Conexión</a:t>
            </a:r>
          </a:p>
        </p:txBody>
      </p:sp>
      <p:pic>
        <p:nvPicPr>
          <p:cNvPr id="4" name="Imagen 3"/>
          <p:cNvPicPr>
            <a:picLocks noChangeAspect="1"/>
          </p:cNvPicPr>
          <p:nvPr/>
        </p:nvPicPr>
        <p:blipFill>
          <a:blip r:embed="rId2"/>
          <a:stretch>
            <a:fillRect/>
          </a:stretch>
        </p:blipFill>
        <p:spPr>
          <a:xfrm>
            <a:off x="58324" y="990228"/>
            <a:ext cx="8083310" cy="5070338"/>
          </a:xfrm>
          <a:prstGeom prst="rect">
            <a:avLst/>
          </a:prstGeom>
        </p:spPr>
      </p:pic>
      <p:sp>
        <p:nvSpPr>
          <p:cNvPr id="5" name="Rectángulo 4"/>
          <p:cNvSpPr/>
          <p:nvPr/>
        </p:nvSpPr>
        <p:spPr>
          <a:xfrm>
            <a:off x="8174081" y="2186569"/>
            <a:ext cx="3992041"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457200" indent="-457200">
              <a:buFont typeface="Wingdings" panose="05000000000000000000" pitchFamily="2" charset="2"/>
              <a:buChar char="ü"/>
            </a:pPr>
            <a:r>
              <a:rPr lang="es-PE" sz="2400" b="1" dirty="0">
                <a:solidFill>
                  <a:schemeClr val="tx1"/>
                </a:solidFill>
                <a:latin typeface="Roboto" pitchFamily="2" charset="0"/>
                <a:ea typeface="+mj-ea"/>
                <a:cs typeface="+mj-cs"/>
              </a:rPr>
              <a:t>Clic en la ficha: Datos</a:t>
            </a:r>
          </a:p>
          <a:p>
            <a:endParaRPr lang="es-PE" sz="2400" b="1" dirty="0">
              <a:solidFill>
                <a:schemeClr val="tx1"/>
              </a:solidFill>
              <a:latin typeface="Roboto" pitchFamily="2" charset="0"/>
              <a:ea typeface="+mj-ea"/>
              <a:cs typeface="+mj-cs"/>
            </a:endParaRPr>
          </a:p>
          <a:p>
            <a:pPr marL="457200" indent="-457200">
              <a:buFont typeface="Wingdings" panose="05000000000000000000" pitchFamily="2" charset="2"/>
              <a:buChar char="ü"/>
            </a:pPr>
            <a:r>
              <a:rPr lang="es-PE" sz="2400" b="1" dirty="0">
                <a:solidFill>
                  <a:schemeClr val="tx1"/>
                </a:solidFill>
                <a:latin typeface="Roboto" pitchFamily="2" charset="0"/>
                <a:ea typeface="+mj-ea"/>
                <a:cs typeface="+mj-cs"/>
              </a:rPr>
              <a:t>Clic en el icono: Desde otras fuentes</a:t>
            </a:r>
          </a:p>
          <a:p>
            <a:endParaRPr lang="es-PE" sz="2400" b="1" dirty="0">
              <a:solidFill>
                <a:schemeClr val="tx1"/>
              </a:solidFill>
              <a:latin typeface="Roboto" pitchFamily="2" charset="0"/>
              <a:ea typeface="+mj-ea"/>
              <a:cs typeface="+mj-cs"/>
            </a:endParaRPr>
          </a:p>
          <a:p>
            <a:pPr marL="457200" indent="-457200">
              <a:buFont typeface="Wingdings" panose="05000000000000000000" pitchFamily="2" charset="2"/>
              <a:buChar char="ü"/>
            </a:pPr>
            <a:r>
              <a:rPr lang="es-PE" sz="2400" b="1" dirty="0">
                <a:solidFill>
                  <a:schemeClr val="tx1"/>
                </a:solidFill>
                <a:latin typeface="Roboto" pitchFamily="2" charset="0"/>
                <a:ea typeface="+mj-ea"/>
                <a:cs typeface="+mj-cs"/>
              </a:rPr>
              <a:t>Clic en la opción:</a:t>
            </a:r>
          </a:p>
          <a:p>
            <a:pPr marL="449263"/>
            <a:r>
              <a:rPr lang="es-PE" sz="2400" b="1" dirty="0">
                <a:solidFill>
                  <a:schemeClr val="tx1"/>
                </a:solidFill>
                <a:latin typeface="Roboto" pitchFamily="2" charset="0"/>
                <a:ea typeface="+mj-ea"/>
                <a:cs typeface="+mj-cs"/>
              </a:rPr>
              <a:t>Desde Microsoft Query</a:t>
            </a:r>
          </a:p>
        </p:txBody>
      </p:sp>
    </p:spTree>
    <p:extLst>
      <p:ext uri="{BB962C8B-B14F-4D97-AF65-F5344CB8AC3E}">
        <p14:creationId xmlns:p14="http://schemas.microsoft.com/office/powerpoint/2010/main" val="6156855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9080DF1D-489B-41CD-D0C3-69902A41A494}"/>
              </a:ext>
            </a:extLst>
          </p:cNvPr>
          <p:cNvGrpSpPr/>
          <p:nvPr/>
        </p:nvGrpSpPr>
        <p:grpSpPr>
          <a:xfrm>
            <a:off x="195661" y="1735698"/>
            <a:ext cx="11932123" cy="4337298"/>
            <a:chOff x="195661" y="1735698"/>
            <a:chExt cx="11932123" cy="4337298"/>
          </a:xfrm>
        </p:grpSpPr>
        <p:pic>
          <p:nvPicPr>
            <p:cNvPr id="3" name="Imagen 2"/>
            <p:cNvPicPr>
              <a:picLocks noChangeAspect="1"/>
            </p:cNvPicPr>
            <p:nvPr/>
          </p:nvPicPr>
          <p:blipFill>
            <a:blip r:embed="rId2"/>
            <a:stretch>
              <a:fillRect/>
            </a:stretch>
          </p:blipFill>
          <p:spPr>
            <a:xfrm>
              <a:off x="195661" y="1735698"/>
              <a:ext cx="6551232" cy="3111507"/>
            </a:xfrm>
            <a:prstGeom prst="rect">
              <a:avLst/>
            </a:prstGeom>
          </p:spPr>
        </p:pic>
        <p:pic>
          <p:nvPicPr>
            <p:cNvPr id="5" name="Imagen 4"/>
            <p:cNvPicPr>
              <a:picLocks noChangeAspect="1"/>
            </p:cNvPicPr>
            <p:nvPr/>
          </p:nvPicPr>
          <p:blipFill>
            <a:blip r:embed="rId3"/>
            <a:stretch>
              <a:fillRect/>
            </a:stretch>
          </p:blipFill>
          <p:spPr>
            <a:xfrm>
              <a:off x="6740600" y="2833148"/>
              <a:ext cx="5387184" cy="3239848"/>
            </a:xfrm>
            <a:prstGeom prst="rect">
              <a:avLst/>
            </a:prstGeom>
          </p:spPr>
        </p:pic>
      </p:grpSp>
      <p:sp>
        <p:nvSpPr>
          <p:cNvPr id="7" name="Rectángulo 6"/>
          <p:cNvSpPr/>
          <p:nvPr/>
        </p:nvSpPr>
        <p:spPr>
          <a:xfrm>
            <a:off x="6782538" y="2362857"/>
            <a:ext cx="5300990"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s-PE" sz="2400" b="1" dirty="0">
                <a:solidFill>
                  <a:schemeClr val="tx1"/>
                </a:solidFill>
                <a:latin typeface="Roboto" pitchFamily="2" charset="0"/>
              </a:rPr>
              <a:t>Nombre de la conexión: Conexion01</a:t>
            </a:r>
          </a:p>
        </p:txBody>
      </p:sp>
    </p:spTree>
    <p:extLst>
      <p:ext uri="{BB962C8B-B14F-4D97-AF65-F5344CB8AC3E}">
        <p14:creationId xmlns:p14="http://schemas.microsoft.com/office/powerpoint/2010/main" val="1105126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713715" y="1014483"/>
            <a:ext cx="5317041" cy="3318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ángulo 3"/>
          <p:cNvSpPr/>
          <p:nvPr/>
        </p:nvSpPr>
        <p:spPr>
          <a:xfrm>
            <a:off x="1112113" y="530245"/>
            <a:ext cx="4520243"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400" b="1" dirty="0">
                <a:solidFill>
                  <a:schemeClr val="tx1"/>
                </a:solidFill>
                <a:latin typeface="Roboto" pitchFamily="2" charset="0"/>
              </a:rPr>
              <a:t>Clic en la opción: SQL Server</a:t>
            </a:r>
          </a:p>
        </p:txBody>
      </p:sp>
      <p:pic>
        <p:nvPicPr>
          <p:cNvPr id="5" name="Imagen 4"/>
          <p:cNvPicPr>
            <a:picLocks noChangeAspect="1"/>
          </p:cNvPicPr>
          <p:nvPr/>
        </p:nvPicPr>
        <p:blipFill>
          <a:blip r:embed="rId3"/>
          <a:stretch>
            <a:fillRect/>
          </a:stretch>
        </p:blipFill>
        <p:spPr>
          <a:xfrm>
            <a:off x="6077671" y="1023361"/>
            <a:ext cx="5317041" cy="3318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ángulo 6"/>
          <p:cNvSpPr/>
          <p:nvPr/>
        </p:nvSpPr>
        <p:spPr>
          <a:xfrm>
            <a:off x="6694853" y="530245"/>
            <a:ext cx="4082677"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400" b="1" dirty="0">
                <a:solidFill>
                  <a:schemeClr val="tx1"/>
                </a:solidFill>
                <a:latin typeface="Roboto" pitchFamily="2" charset="0"/>
              </a:rPr>
              <a:t>Clic en el botón: Conectar</a:t>
            </a:r>
          </a:p>
        </p:txBody>
      </p:sp>
      <p:pic>
        <p:nvPicPr>
          <p:cNvPr id="10" name="Imagen 9"/>
          <p:cNvPicPr>
            <a:picLocks noChangeAspect="1"/>
          </p:cNvPicPr>
          <p:nvPr/>
        </p:nvPicPr>
        <p:blipFill>
          <a:blip r:embed="rId4"/>
          <a:stretch>
            <a:fillRect/>
          </a:stretch>
        </p:blipFill>
        <p:spPr>
          <a:xfrm>
            <a:off x="1641012" y="4377861"/>
            <a:ext cx="4562475" cy="20741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n 13"/>
          <p:cNvPicPr>
            <a:picLocks noChangeAspect="1"/>
          </p:cNvPicPr>
          <p:nvPr/>
        </p:nvPicPr>
        <p:blipFill>
          <a:blip r:embed="rId5"/>
          <a:stretch>
            <a:fillRect/>
          </a:stretch>
        </p:blipFill>
        <p:spPr>
          <a:xfrm>
            <a:off x="6201468" y="4377861"/>
            <a:ext cx="4287494" cy="20741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8844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1073662" y="190000"/>
            <a:ext cx="4082677"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400" b="1" dirty="0">
                <a:solidFill>
                  <a:schemeClr val="tx1"/>
                </a:solidFill>
                <a:latin typeface="Roboto" pitchFamily="2" charset="0"/>
              </a:rPr>
              <a:t>Clic en el botón: Aceptar</a:t>
            </a:r>
          </a:p>
        </p:txBody>
      </p:sp>
      <p:sp>
        <p:nvSpPr>
          <p:cNvPr id="6" name="Rectángulo 5"/>
          <p:cNvSpPr/>
          <p:nvPr/>
        </p:nvSpPr>
        <p:spPr>
          <a:xfrm>
            <a:off x="6887395" y="173789"/>
            <a:ext cx="4082677"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400" b="1" dirty="0">
                <a:solidFill>
                  <a:schemeClr val="tx1"/>
                </a:solidFill>
                <a:latin typeface="Roboto" pitchFamily="2" charset="0"/>
              </a:rPr>
              <a:t>Clic en el botón: Aceptar</a:t>
            </a:r>
          </a:p>
        </p:txBody>
      </p:sp>
      <p:grpSp>
        <p:nvGrpSpPr>
          <p:cNvPr id="11" name="Grupo 10">
            <a:extLst>
              <a:ext uri="{FF2B5EF4-FFF2-40B4-BE49-F238E27FC236}">
                <a16:creationId xmlns:a16="http://schemas.microsoft.com/office/drawing/2014/main" id="{2CCE37B3-CD61-773D-8496-62F7C33284C4}"/>
              </a:ext>
            </a:extLst>
          </p:cNvPr>
          <p:cNvGrpSpPr/>
          <p:nvPr/>
        </p:nvGrpSpPr>
        <p:grpSpPr>
          <a:xfrm>
            <a:off x="537373" y="706478"/>
            <a:ext cx="11377739" cy="6060766"/>
            <a:chOff x="537373" y="706478"/>
            <a:chExt cx="11377739" cy="6060766"/>
          </a:xfrm>
        </p:grpSpPr>
        <p:pic>
          <p:nvPicPr>
            <p:cNvPr id="3" name="Imagen 2"/>
            <p:cNvPicPr>
              <a:picLocks noChangeAspect="1"/>
            </p:cNvPicPr>
            <p:nvPr/>
          </p:nvPicPr>
          <p:blipFill>
            <a:blip r:embed="rId2"/>
            <a:stretch>
              <a:fillRect/>
            </a:stretch>
          </p:blipFill>
          <p:spPr>
            <a:xfrm>
              <a:off x="537373" y="706478"/>
              <a:ext cx="5012159" cy="3128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p:cNvPicPr>
              <a:picLocks noChangeAspect="1"/>
            </p:cNvPicPr>
            <p:nvPr/>
          </p:nvPicPr>
          <p:blipFill>
            <a:blip r:embed="rId3"/>
            <a:stretch>
              <a:fillRect/>
            </a:stretch>
          </p:blipFill>
          <p:spPr>
            <a:xfrm>
              <a:off x="5564707" y="706478"/>
              <a:ext cx="6350405" cy="3128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p:cNvPicPr>
              <a:picLocks noChangeAspect="1"/>
            </p:cNvPicPr>
            <p:nvPr/>
          </p:nvPicPr>
          <p:blipFill>
            <a:blip r:embed="rId4"/>
            <a:stretch>
              <a:fillRect/>
            </a:stretch>
          </p:blipFill>
          <p:spPr>
            <a:xfrm>
              <a:off x="4382218" y="3897300"/>
              <a:ext cx="5241176" cy="2869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8" name="Rectángulo 7"/>
          <p:cNvSpPr/>
          <p:nvPr/>
        </p:nvSpPr>
        <p:spPr>
          <a:xfrm>
            <a:off x="633541" y="3864943"/>
            <a:ext cx="3734273"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400" b="1" dirty="0">
                <a:solidFill>
                  <a:schemeClr val="tx1"/>
                </a:solidFill>
                <a:latin typeface="Roboto" pitchFamily="2" charset="0"/>
              </a:rPr>
              <a:t>Clic en la tabla: Empleado</a:t>
            </a:r>
          </a:p>
        </p:txBody>
      </p:sp>
      <p:sp>
        <p:nvSpPr>
          <p:cNvPr id="10" name="Rectángulo 9">
            <a:extLst>
              <a:ext uri="{FF2B5EF4-FFF2-40B4-BE49-F238E27FC236}">
                <a16:creationId xmlns:a16="http://schemas.microsoft.com/office/drawing/2014/main" id="{C13201E0-FE20-B14C-6E26-3F3C51285475}"/>
              </a:ext>
            </a:extLst>
          </p:cNvPr>
          <p:cNvSpPr/>
          <p:nvPr/>
        </p:nvSpPr>
        <p:spPr>
          <a:xfrm>
            <a:off x="5711483" y="5350028"/>
            <a:ext cx="2881224"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400" b="1" dirty="0">
                <a:solidFill>
                  <a:schemeClr val="tx1"/>
                </a:solidFill>
                <a:latin typeface="Roboto" pitchFamily="2" charset="0"/>
              </a:rPr>
              <a:t>Clic en el botón &gt;</a:t>
            </a:r>
          </a:p>
        </p:txBody>
      </p:sp>
    </p:spTree>
    <p:extLst>
      <p:ext uri="{BB962C8B-B14F-4D97-AF65-F5344CB8AC3E}">
        <p14:creationId xmlns:p14="http://schemas.microsoft.com/office/powerpoint/2010/main" val="3058052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44389" y="905502"/>
            <a:ext cx="6436462" cy="3524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ángulo 3"/>
          <p:cNvSpPr/>
          <p:nvPr/>
        </p:nvSpPr>
        <p:spPr>
          <a:xfrm>
            <a:off x="1299221" y="381691"/>
            <a:ext cx="3761052"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400" b="1" dirty="0">
                <a:solidFill>
                  <a:schemeClr val="tx1"/>
                </a:solidFill>
                <a:latin typeface="Roboto" pitchFamily="2" charset="0"/>
              </a:rPr>
              <a:t>Clic en el botón Siguiente</a:t>
            </a:r>
          </a:p>
        </p:txBody>
      </p:sp>
      <p:pic>
        <p:nvPicPr>
          <p:cNvPr id="5" name="Imagen 4"/>
          <p:cNvPicPr>
            <a:picLocks noChangeAspect="1"/>
          </p:cNvPicPr>
          <p:nvPr/>
        </p:nvPicPr>
        <p:blipFill>
          <a:blip r:embed="rId3"/>
          <a:stretch>
            <a:fillRect/>
          </a:stretch>
        </p:blipFill>
        <p:spPr>
          <a:xfrm>
            <a:off x="5468645" y="3103100"/>
            <a:ext cx="6678966" cy="3657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ángulo 5"/>
          <p:cNvSpPr/>
          <p:nvPr/>
        </p:nvSpPr>
        <p:spPr>
          <a:xfrm>
            <a:off x="7456191" y="2576040"/>
            <a:ext cx="3578753"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PE" sz="2400" b="1" dirty="0">
                <a:solidFill>
                  <a:schemeClr val="tx1"/>
                </a:solidFill>
                <a:latin typeface="Roboto" pitchFamily="2" charset="0"/>
              </a:rPr>
              <a:t>Clic en el botón Finalizar</a:t>
            </a:r>
          </a:p>
        </p:txBody>
      </p:sp>
    </p:spTree>
    <p:extLst>
      <p:ext uri="{BB962C8B-B14F-4D97-AF65-F5344CB8AC3E}">
        <p14:creationId xmlns:p14="http://schemas.microsoft.com/office/powerpoint/2010/main" val="63772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50958" y="617508"/>
            <a:ext cx="3927878"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buFont typeface="Wingdings" panose="05000000000000000000" pitchFamily="2" charset="2"/>
              <a:buChar char="ü"/>
            </a:pPr>
            <a:r>
              <a:rPr lang="es-PE" sz="2400" b="1" dirty="0">
                <a:solidFill>
                  <a:schemeClr val="tx1"/>
                </a:solidFill>
                <a:latin typeface="Roboto" pitchFamily="2" charset="0"/>
              </a:rPr>
              <a:t>Clic en la opción: Tabla</a:t>
            </a:r>
          </a:p>
          <a:p>
            <a:pPr marL="342900" indent="-342900">
              <a:buFont typeface="Wingdings" panose="05000000000000000000" pitchFamily="2" charset="2"/>
              <a:buChar char="ü"/>
            </a:pPr>
            <a:r>
              <a:rPr lang="es-PE" sz="2400" b="1" dirty="0">
                <a:solidFill>
                  <a:schemeClr val="tx1"/>
                </a:solidFill>
                <a:latin typeface="Roboto" pitchFamily="2" charset="0"/>
              </a:rPr>
              <a:t>Clic en el botón: Aceptar</a:t>
            </a:r>
          </a:p>
        </p:txBody>
      </p:sp>
      <p:grpSp>
        <p:nvGrpSpPr>
          <p:cNvPr id="6" name="Grupo 5">
            <a:extLst>
              <a:ext uri="{FF2B5EF4-FFF2-40B4-BE49-F238E27FC236}">
                <a16:creationId xmlns:a16="http://schemas.microsoft.com/office/drawing/2014/main" id="{61ED8EAB-67DB-D84D-3CB8-E5AC99C294FE}"/>
              </a:ext>
            </a:extLst>
          </p:cNvPr>
          <p:cNvGrpSpPr/>
          <p:nvPr/>
        </p:nvGrpSpPr>
        <p:grpSpPr>
          <a:xfrm>
            <a:off x="730581" y="630315"/>
            <a:ext cx="10392646" cy="6125592"/>
            <a:chOff x="695069" y="630315"/>
            <a:chExt cx="10392646" cy="6125592"/>
          </a:xfrm>
        </p:grpSpPr>
        <p:pic>
          <p:nvPicPr>
            <p:cNvPr id="3" name="Imagen 2"/>
            <p:cNvPicPr>
              <a:picLocks noChangeAspect="1"/>
            </p:cNvPicPr>
            <p:nvPr/>
          </p:nvPicPr>
          <p:blipFill>
            <a:blip r:embed="rId2"/>
            <a:stretch>
              <a:fillRect/>
            </a:stretch>
          </p:blipFill>
          <p:spPr>
            <a:xfrm>
              <a:off x="695069" y="2073661"/>
              <a:ext cx="3274889" cy="3238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p:cNvPicPr>
              <a:picLocks noChangeAspect="1"/>
            </p:cNvPicPr>
            <p:nvPr/>
          </p:nvPicPr>
          <p:blipFill>
            <a:blip r:embed="rId3"/>
            <a:stretch>
              <a:fillRect/>
            </a:stretch>
          </p:blipFill>
          <p:spPr>
            <a:xfrm>
              <a:off x="4017097" y="630315"/>
              <a:ext cx="7070618" cy="61255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1854711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88776" y="35512"/>
            <a:ext cx="12011487"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s-PE" sz="2800" b="1" dirty="0">
                <a:solidFill>
                  <a:schemeClr val="tx1"/>
                </a:solidFill>
                <a:latin typeface="Roboto" pitchFamily="2" charset="0"/>
                <a:ea typeface="+mj-ea"/>
                <a:cs typeface="+mj-cs"/>
              </a:rPr>
              <a:t>STANDARD</a:t>
            </a:r>
          </a:p>
          <a:p>
            <a:pPr marL="342900" indent="-342900" algn="just">
              <a:buFont typeface="Wingdings" panose="05000000000000000000" pitchFamily="2" charset="2"/>
              <a:buChar char="ü"/>
            </a:pPr>
            <a:r>
              <a:rPr lang="es-PE" sz="2000" b="1" dirty="0">
                <a:solidFill>
                  <a:schemeClr val="tx1"/>
                </a:solidFill>
                <a:latin typeface="Roboto" pitchFamily="2" charset="0"/>
                <a:ea typeface="+mj-ea"/>
                <a:cs typeface="+mj-cs"/>
              </a:rPr>
              <a:t>Una versión limitada según la configuración del servidor y sus características, diseñada para servidores inferiores.</a:t>
            </a:r>
          </a:p>
          <a:p>
            <a:pPr marL="342900" indent="-342900" algn="just">
              <a:buFont typeface="Wingdings" panose="05000000000000000000" pitchFamily="2" charset="2"/>
              <a:buChar char="ü"/>
            </a:pPr>
            <a:endParaRPr lang="es-PE" sz="1200" b="1" dirty="0">
              <a:solidFill>
                <a:schemeClr val="tx1"/>
              </a:solidFill>
              <a:latin typeface="Roboto" pitchFamily="2" charset="0"/>
              <a:ea typeface="+mj-ea"/>
              <a:cs typeface="+mj-cs"/>
            </a:endParaRPr>
          </a:p>
          <a:p>
            <a:pPr marL="342900" indent="-342900" algn="just">
              <a:buFont typeface="Wingdings" panose="05000000000000000000" pitchFamily="2" charset="2"/>
              <a:buChar char="ü"/>
            </a:pPr>
            <a:r>
              <a:rPr lang="es-PE" sz="2000" b="1" dirty="0">
                <a:solidFill>
                  <a:schemeClr val="tx1"/>
                </a:solidFill>
                <a:latin typeface="Roboto" pitchFamily="2" charset="0"/>
                <a:ea typeface="+mj-ea"/>
                <a:cs typeface="+mj-cs"/>
              </a:rPr>
              <a:t>Por ejemplo: en la versión 2012, la edición Enterprise soporta un número ilimitado de procesadores, y la agregación de memoria y CPUs en caliente sin la interrupción del servicio o del servidor; mientras la edición Standard esta limitada a 16 procesadores y no soporta la "agregación en caliente".</a:t>
            </a:r>
          </a:p>
        </p:txBody>
      </p:sp>
      <p:pic>
        <p:nvPicPr>
          <p:cNvPr id="11266" name="Picture 2" descr="Resultado de imagen para sql SERVER STAND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78" y="2656545"/>
            <a:ext cx="3994953" cy="3994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27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ángulo 3"/>
          <p:cNvSpPr/>
          <p:nvPr/>
        </p:nvSpPr>
        <p:spPr>
          <a:xfrm>
            <a:off x="45868" y="17755"/>
            <a:ext cx="12100264"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s-PE" sz="2400" b="1" dirty="0">
                <a:solidFill>
                  <a:schemeClr val="tx1"/>
                </a:solidFill>
                <a:latin typeface="Roboto" pitchFamily="2" charset="0"/>
                <a:ea typeface="+mj-ea"/>
                <a:cs typeface="+mj-cs"/>
              </a:rPr>
              <a:t>EXPRESS</a:t>
            </a:r>
          </a:p>
          <a:p>
            <a:pPr marL="342900" indent="-342900" algn="just">
              <a:buFont typeface="Wingdings" panose="05000000000000000000" pitchFamily="2" charset="2"/>
              <a:buChar char="ü"/>
            </a:pPr>
            <a:r>
              <a:rPr lang="es-PE" sz="2400" b="1" dirty="0">
                <a:solidFill>
                  <a:schemeClr val="tx1"/>
                </a:solidFill>
                <a:latin typeface="Roboto" pitchFamily="2" charset="0"/>
                <a:ea typeface="+mj-ea"/>
                <a:cs typeface="+mj-cs"/>
              </a:rPr>
              <a:t>Una versión gratuita que posibilita la creación de bases de datos limitadas con características básicas, con el fin de apoyar aplicaciones que necesiten una solución simple para almacenamiento de una cantidad limitada de datos, o usuarios que sus recursos y necesidades son limitados.</a:t>
            </a:r>
          </a:p>
        </p:txBody>
      </p:sp>
      <p:pic>
        <p:nvPicPr>
          <p:cNvPr id="12290" name="Picture 2" descr="Resultado de imagen para SQL SERVER EX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4963" y="2188416"/>
            <a:ext cx="4714629" cy="301389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098883B2-D375-3CC7-64F5-7131BBC992A2}"/>
              </a:ext>
            </a:extLst>
          </p:cNvPr>
          <p:cNvSpPr txBox="1"/>
          <p:nvPr/>
        </p:nvSpPr>
        <p:spPr>
          <a:xfrm>
            <a:off x="6654" y="4732935"/>
            <a:ext cx="7370689" cy="21236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s-PE"/>
            </a:defPPr>
            <a:lvl1pPr algn="ctr">
              <a:defRPr sz="2400" b="1">
                <a:latin typeface="Roboto" pitchFamily="2" charset="0"/>
                <a:ea typeface="+mj-ea"/>
                <a:cs typeface="+mj-cs"/>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just">
              <a:lnSpc>
                <a:spcPct val="150000"/>
              </a:lnSpc>
            </a:pPr>
            <a:r>
              <a:rPr lang="es-PE" sz="1800" dirty="0"/>
              <a:t>En la versión 2012, esta edición puede utilizar un máximo de 1 GB de memoria, y almacenar no más de 10GB, funciona en servidores con un número máximo de cuatro procesadores. Estas limitaciones se mantienen en la versión 2014 (4 cores, 1GB ram, y 10Gb por base de datos).</a:t>
            </a:r>
          </a:p>
        </p:txBody>
      </p:sp>
    </p:spTree>
    <p:extLst>
      <p:ext uri="{BB962C8B-B14F-4D97-AF65-F5344CB8AC3E}">
        <p14:creationId xmlns:p14="http://schemas.microsoft.com/office/powerpoint/2010/main" val="68568512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TotalTime>
  <Words>1473</Words>
  <Application>Microsoft Office PowerPoint</Application>
  <PresentationFormat>Panorámica</PresentationFormat>
  <Paragraphs>180</Paragraphs>
  <Slides>77</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77</vt:i4>
      </vt:variant>
    </vt:vector>
  </HeadingPairs>
  <TitlesOfParts>
    <vt:vector size="84" baseType="lpstr">
      <vt:lpstr>Arial</vt:lpstr>
      <vt:lpstr>Calibri</vt:lpstr>
      <vt:lpstr>Calibri Light</vt:lpstr>
      <vt:lpstr>Lato</vt:lpstr>
      <vt:lpstr>Roboto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christian loza</dc:creator>
  <cp:lastModifiedBy>christian loza</cp:lastModifiedBy>
  <cp:revision>394</cp:revision>
  <dcterms:created xsi:type="dcterms:W3CDTF">2023-08-21T18:43:29Z</dcterms:created>
  <dcterms:modified xsi:type="dcterms:W3CDTF">2023-08-26T05:08:39Z</dcterms:modified>
</cp:coreProperties>
</file>